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7620"/>
            <a:ext cx="7767318" cy="211267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43000" y="457200"/>
            <a:ext cx="2854325" cy="8636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44745" y="459104"/>
            <a:ext cx="1684654" cy="4572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2261743"/>
            <a:ext cx="2274570" cy="5537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b="1">
                <a:latin typeface="Arial"/>
                <a:cs typeface="Arial"/>
              </a:rPr>
              <a:t>Academic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Word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List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(EGE)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dirty="0" sz="1100" b="1">
                <a:latin typeface="Arial"/>
                <a:cs typeface="Arial"/>
              </a:rPr>
              <a:t>Thinking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&amp;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Reasoning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38986" y="2989018"/>
          <a:ext cx="3827145" cy="5751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3310"/>
                <a:gridCol w="2667000"/>
              </a:tblGrid>
              <a:tr h="254635">
                <a:tc>
                  <a:txBody>
                    <a:bodyPr/>
                    <a:lstStyle/>
                    <a:p>
                      <a:pPr marL="31750">
                        <a:lnSpc>
                          <a:spcPts val="1220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Academic</a:t>
                      </a:r>
                      <a:r>
                        <a:rPr dirty="0" sz="1100" spc="-5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0" b="1">
                          <a:latin typeface="Arial"/>
                          <a:cs typeface="Arial"/>
                        </a:rPr>
                        <a:t>word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220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Example</a:t>
                      </a:r>
                      <a:r>
                        <a:rPr dirty="0" sz="1100" spc="-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latin typeface="Arial"/>
                          <a:cs typeface="Arial"/>
                        </a:rPr>
                        <a:t>sentence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5179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analyse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572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Analyse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information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before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answering.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5725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compare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Compare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two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solutions.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conclude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What</a:t>
                      </a:r>
                      <a:r>
                        <a:rPr dirty="0" sz="11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can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</a:t>
                      </a:r>
                      <a:r>
                        <a:rPr dirty="0" sz="11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conclude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from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results?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consider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Consider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another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explanation.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define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Define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concept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in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own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words.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demonstrate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Demonstrate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how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solved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problem.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describe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Describe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process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step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by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step.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differentiate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Differentiate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between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fact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and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opinion.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988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evaluate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Evaluate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quality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of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evidence.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explain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Explain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reasoning.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identify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Identify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main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idea.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illustrate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Illustrate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answer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with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an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example.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infer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What can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 infer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from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data?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interpret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Interpret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graph.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investigate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Investigate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different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possibilities.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251460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justify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235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Justify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answer.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38986" y="2004260"/>
          <a:ext cx="4053204" cy="15582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3310"/>
                <a:gridCol w="2893060"/>
              </a:tblGrid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220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Academic</a:t>
                      </a:r>
                      <a:r>
                        <a:rPr dirty="0" sz="1100" spc="-5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0" b="1">
                          <a:latin typeface="Arial"/>
                          <a:cs typeface="Arial"/>
                        </a:rPr>
                        <a:t>word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220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Example</a:t>
                      </a:r>
                      <a:r>
                        <a:rPr dirty="0" sz="1100" spc="-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latin typeface="Arial"/>
                          <a:cs typeface="Arial"/>
                        </a:rPr>
                        <a:t>sentence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predict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Predict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what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will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happen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next.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reflect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Reflect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on your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learning.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summarise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Summarise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text.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synthesise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ts val="1235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Synthesise</a:t>
                      </a:r>
                      <a:r>
                        <a:rPr dirty="0" sz="11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information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from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different</a:t>
                      </a:r>
                      <a:r>
                        <a:rPr dirty="0" sz="11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sources.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1143000" y="3849370"/>
            <a:ext cx="5488940" cy="22860"/>
            <a:chOff x="1143000" y="3849370"/>
            <a:chExt cx="5488940" cy="22860"/>
          </a:xfrm>
        </p:grpSpPr>
        <p:sp>
          <p:nvSpPr>
            <p:cNvPr id="4" name="object 4"/>
            <p:cNvSpPr/>
            <p:nvPr/>
          </p:nvSpPr>
          <p:spPr>
            <a:xfrm>
              <a:off x="1143000" y="3849369"/>
              <a:ext cx="5486400" cy="21590"/>
            </a:xfrm>
            <a:custGeom>
              <a:avLst/>
              <a:gdLst/>
              <a:ahLst/>
              <a:cxnLst/>
              <a:rect l="l" t="t" r="r" b="b"/>
              <a:pathLst>
                <a:path w="5486400" h="21589">
                  <a:moveTo>
                    <a:pt x="5486400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5486400" y="2159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28765" y="385089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7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3047" y="3047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43304" y="3850906"/>
              <a:ext cx="5488940" cy="18415"/>
            </a:xfrm>
            <a:custGeom>
              <a:avLst/>
              <a:gdLst/>
              <a:ahLst/>
              <a:cxnLst/>
              <a:rect l="l" t="t" r="r" b="b"/>
              <a:pathLst>
                <a:path w="5488940" h="18414">
                  <a:moveTo>
                    <a:pt x="3048" y="3048"/>
                  </a:moveTo>
                  <a:lnTo>
                    <a:pt x="0" y="3048"/>
                  </a:lnTo>
                  <a:lnTo>
                    <a:pt x="0" y="18275"/>
                  </a:lnTo>
                  <a:lnTo>
                    <a:pt x="3048" y="18275"/>
                  </a:lnTo>
                  <a:lnTo>
                    <a:pt x="3048" y="3048"/>
                  </a:lnTo>
                  <a:close/>
                </a:path>
                <a:path w="5488940" h="18414">
                  <a:moveTo>
                    <a:pt x="5488495" y="0"/>
                  </a:moveTo>
                  <a:lnTo>
                    <a:pt x="5485460" y="0"/>
                  </a:lnTo>
                  <a:lnTo>
                    <a:pt x="5485460" y="3035"/>
                  </a:lnTo>
                  <a:lnTo>
                    <a:pt x="5488495" y="3035"/>
                  </a:lnTo>
                  <a:lnTo>
                    <a:pt x="5488495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628765" y="3853942"/>
              <a:ext cx="3175" cy="15240"/>
            </a:xfrm>
            <a:custGeom>
              <a:avLst/>
              <a:gdLst/>
              <a:ahLst/>
              <a:cxnLst/>
              <a:rect l="l" t="t" r="r" b="b"/>
              <a:pathLst>
                <a:path w="3175" h="15239">
                  <a:moveTo>
                    <a:pt x="3047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3047" y="15239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43304" y="3869182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7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3047" y="3047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43304" y="3869194"/>
              <a:ext cx="5488940" cy="3175"/>
            </a:xfrm>
            <a:custGeom>
              <a:avLst/>
              <a:gdLst/>
              <a:ahLst/>
              <a:cxnLst/>
              <a:rect l="l" t="t" r="r" b="b"/>
              <a:pathLst>
                <a:path w="5488940" h="3175">
                  <a:moveTo>
                    <a:pt x="5488495" y="0"/>
                  </a:moveTo>
                  <a:lnTo>
                    <a:pt x="5485498" y="0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3035"/>
                  </a:lnTo>
                  <a:lnTo>
                    <a:pt x="3048" y="3035"/>
                  </a:lnTo>
                  <a:lnTo>
                    <a:pt x="5485460" y="3035"/>
                  </a:lnTo>
                  <a:lnTo>
                    <a:pt x="5488495" y="3035"/>
                  </a:lnTo>
                  <a:lnTo>
                    <a:pt x="5488495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130604" y="4030217"/>
            <a:ext cx="129730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latin typeface="Arial"/>
                <a:cs typeface="Arial"/>
              </a:rPr>
              <a:t>Research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&amp;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Inquiry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138986" y="4394527"/>
          <a:ext cx="3254375" cy="4356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4700"/>
                <a:gridCol w="2403475"/>
              </a:tblGrid>
              <a:tr h="254635">
                <a:tc>
                  <a:txBody>
                    <a:bodyPr/>
                    <a:lstStyle/>
                    <a:p>
                      <a:pPr marL="31750">
                        <a:lnSpc>
                          <a:spcPts val="1220"/>
                        </a:lnSpc>
                      </a:pPr>
                      <a:r>
                        <a:rPr dirty="0" sz="1100" spc="-20" b="1">
                          <a:latin typeface="Arial"/>
                          <a:cs typeface="Arial"/>
                        </a:rPr>
                        <a:t>Word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20"/>
                        </a:lnSpc>
                      </a:pPr>
                      <a:r>
                        <a:rPr dirty="0" sz="1100" spc="-10" b="1">
                          <a:latin typeface="Arial"/>
                          <a:cs typeface="Arial"/>
                        </a:rPr>
                        <a:t>Example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5179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argument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572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Support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argument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with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evidence.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5725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assumption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Challenge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assumptions.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credibility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Evaluate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credibility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of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source.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criterion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Use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assessment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criteria.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20">
                          <a:latin typeface="Arial MT"/>
                          <a:cs typeface="Arial MT"/>
                        </a:rPr>
                        <a:t>data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Collect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relevant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data.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evidence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Provide</a:t>
                      </a:r>
                      <a:r>
                        <a:rPr dirty="0" sz="1100" spc="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evidence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for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claim.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experiment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Design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an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experiment.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finding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Discuss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findings.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hypothesis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Formulate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hypothesis.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observation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Record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observations.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988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perspective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Consider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another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perspective.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research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35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Conduct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research.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38986" y="2004260"/>
          <a:ext cx="2232025" cy="1207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7225"/>
                <a:gridCol w="1497964"/>
              </a:tblGrid>
              <a:tr h="253365">
                <a:tc>
                  <a:txBody>
                    <a:bodyPr/>
                    <a:lstStyle/>
                    <a:p>
                      <a:pPr algn="ctr" marR="229235">
                        <a:lnSpc>
                          <a:spcPts val="1220"/>
                        </a:lnSpc>
                      </a:pPr>
                      <a:r>
                        <a:rPr dirty="0" sz="1100" spc="-20" b="1">
                          <a:latin typeface="Arial"/>
                          <a:cs typeface="Arial"/>
                        </a:rPr>
                        <a:t>Word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ts val="1220"/>
                        </a:lnSpc>
                      </a:pPr>
                      <a:r>
                        <a:rPr dirty="0" sz="1100" spc="-10" b="1">
                          <a:latin typeface="Arial"/>
                          <a:cs typeface="Arial"/>
                        </a:rPr>
                        <a:t>Example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50520">
                <a:tc>
                  <a:txBody>
                    <a:bodyPr/>
                    <a:lstStyle/>
                    <a:p>
                      <a:pPr algn="ctr" marR="16383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source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Find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reliable</a:t>
                      </a:r>
                      <a:r>
                        <a:rPr dirty="0" sz="11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sources.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algn="ctr" marR="1962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theory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Explain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theory.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253365">
                <a:tc>
                  <a:txBody>
                    <a:bodyPr/>
                    <a:lstStyle/>
                    <a:p>
                      <a:pPr algn="ctr" marR="97155">
                        <a:lnSpc>
                          <a:spcPts val="1235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variable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ts val="1235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Identify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variables.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1143000" y="3502025"/>
            <a:ext cx="5488940" cy="22860"/>
            <a:chOff x="1143000" y="3502025"/>
            <a:chExt cx="5488940" cy="22860"/>
          </a:xfrm>
        </p:grpSpPr>
        <p:sp>
          <p:nvSpPr>
            <p:cNvPr id="4" name="object 4"/>
            <p:cNvSpPr/>
            <p:nvPr/>
          </p:nvSpPr>
          <p:spPr>
            <a:xfrm>
              <a:off x="1143000" y="3502024"/>
              <a:ext cx="5486400" cy="22225"/>
            </a:xfrm>
            <a:custGeom>
              <a:avLst/>
              <a:gdLst/>
              <a:ahLst/>
              <a:cxnLst/>
              <a:rect l="l" t="t" r="r" b="b"/>
              <a:pathLst>
                <a:path w="5486400" h="22225">
                  <a:moveTo>
                    <a:pt x="5486400" y="0"/>
                  </a:moveTo>
                  <a:lnTo>
                    <a:pt x="0" y="0"/>
                  </a:lnTo>
                  <a:lnTo>
                    <a:pt x="0" y="21602"/>
                  </a:lnTo>
                  <a:lnTo>
                    <a:pt x="5486400" y="21602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28765" y="3503041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7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3047" y="3047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43304" y="3503053"/>
              <a:ext cx="5488940" cy="18415"/>
            </a:xfrm>
            <a:custGeom>
              <a:avLst/>
              <a:gdLst/>
              <a:ahLst/>
              <a:cxnLst/>
              <a:rect l="l" t="t" r="r" b="b"/>
              <a:pathLst>
                <a:path w="5488940" h="18414">
                  <a:moveTo>
                    <a:pt x="3048" y="3035"/>
                  </a:moveTo>
                  <a:lnTo>
                    <a:pt x="0" y="3035"/>
                  </a:lnTo>
                  <a:lnTo>
                    <a:pt x="0" y="18275"/>
                  </a:lnTo>
                  <a:lnTo>
                    <a:pt x="3048" y="18275"/>
                  </a:lnTo>
                  <a:lnTo>
                    <a:pt x="3048" y="3035"/>
                  </a:lnTo>
                  <a:close/>
                </a:path>
                <a:path w="5488940" h="18414">
                  <a:moveTo>
                    <a:pt x="5488495" y="0"/>
                  </a:moveTo>
                  <a:lnTo>
                    <a:pt x="5485460" y="0"/>
                  </a:lnTo>
                  <a:lnTo>
                    <a:pt x="5485460" y="3048"/>
                  </a:lnTo>
                  <a:lnTo>
                    <a:pt x="5488495" y="3048"/>
                  </a:lnTo>
                  <a:lnTo>
                    <a:pt x="5488495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628765" y="3506088"/>
              <a:ext cx="3175" cy="15240"/>
            </a:xfrm>
            <a:custGeom>
              <a:avLst/>
              <a:gdLst/>
              <a:ahLst/>
              <a:cxnLst/>
              <a:rect l="l" t="t" r="r" b="b"/>
              <a:pathLst>
                <a:path w="3175" h="15239">
                  <a:moveTo>
                    <a:pt x="3047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3047" y="15240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43304" y="3521329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7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3047" y="3047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43304" y="3521341"/>
              <a:ext cx="5488940" cy="3175"/>
            </a:xfrm>
            <a:custGeom>
              <a:avLst/>
              <a:gdLst/>
              <a:ahLst/>
              <a:cxnLst/>
              <a:rect l="l" t="t" r="r" b="b"/>
              <a:pathLst>
                <a:path w="5488940" h="3175">
                  <a:moveTo>
                    <a:pt x="5488495" y="0"/>
                  </a:moveTo>
                  <a:lnTo>
                    <a:pt x="5485498" y="0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3035"/>
                  </a:lnTo>
                  <a:lnTo>
                    <a:pt x="3048" y="3035"/>
                  </a:lnTo>
                  <a:lnTo>
                    <a:pt x="5485460" y="3035"/>
                  </a:lnTo>
                  <a:lnTo>
                    <a:pt x="5488495" y="3035"/>
                  </a:lnTo>
                  <a:lnTo>
                    <a:pt x="5488495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130604" y="3679697"/>
            <a:ext cx="107759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 b="1">
                <a:latin typeface="Arial"/>
                <a:cs typeface="Arial"/>
              </a:rPr>
              <a:t>Communication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138986" y="4047055"/>
          <a:ext cx="3039110" cy="3653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4555"/>
                <a:gridCol w="2078355"/>
              </a:tblGrid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220"/>
                        </a:lnSpc>
                      </a:pPr>
                      <a:r>
                        <a:rPr dirty="0" sz="1100" spc="-20" b="1">
                          <a:latin typeface="Arial"/>
                          <a:cs typeface="Arial"/>
                        </a:rPr>
                        <a:t>Word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20"/>
                        </a:lnSpc>
                      </a:pPr>
                      <a:r>
                        <a:rPr dirty="0" sz="1100" spc="-10" b="1">
                          <a:latin typeface="Arial"/>
                          <a:cs typeface="Arial"/>
                        </a:rPr>
                        <a:t>Example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clarify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Clarify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answer.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communicate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Communicate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ideas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clearly.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debate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Participate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in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debate.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discuss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Discuss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results.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explain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Explain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opinion.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formulate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Formulate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conclusion.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illustrate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Illustrate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point.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persuade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Persuade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audience.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present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Present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findings.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251460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question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35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Question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assumptions.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</a:tbl>
          </a:graphicData>
        </a:graphic>
      </p:graphicFrame>
      <p:grpSp>
        <p:nvGrpSpPr>
          <p:cNvPr id="12" name="object 12"/>
          <p:cNvGrpSpPr/>
          <p:nvPr/>
        </p:nvGrpSpPr>
        <p:grpSpPr>
          <a:xfrm>
            <a:off x="1143000" y="7992109"/>
            <a:ext cx="5488940" cy="23495"/>
            <a:chOff x="1143000" y="7992109"/>
            <a:chExt cx="5488940" cy="23495"/>
          </a:xfrm>
        </p:grpSpPr>
        <p:sp>
          <p:nvSpPr>
            <p:cNvPr id="13" name="object 13"/>
            <p:cNvSpPr/>
            <p:nvPr/>
          </p:nvSpPr>
          <p:spPr>
            <a:xfrm>
              <a:off x="1143000" y="7992109"/>
              <a:ext cx="5486400" cy="20955"/>
            </a:xfrm>
            <a:custGeom>
              <a:avLst/>
              <a:gdLst/>
              <a:ahLst/>
              <a:cxnLst/>
              <a:rect l="l" t="t" r="r" b="b"/>
              <a:pathLst>
                <a:path w="5486400" h="20954">
                  <a:moveTo>
                    <a:pt x="5486400" y="0"/>
                  </a:moveTo>
                  <a:lnTo>
                    <a:pt x="0" y="0"/>
                  </a:lnTo>
                  <a:lnTo>
                    <a:pt x="0" y="20955"/>
                  </a:lnTo>
                  <a:lnTo>
                    <a:pt x="5486400" y="20955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628765" y="7994268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7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3047" y="3047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143304" y="7994281"/>
              <a:ext cx="5488940" cy="18415"/>
            </a:xfrm>
            <a:custGeom>
              <a:avLst/>
              <a:gdLst/>
              <a:ahLst/>
              <a:cxnLst/>
              <a:rect l="l" t="t" r="r" b="b"/>
              <a:pathLst>
                <a:path w="5488940" h="18415">
                  <a:moveTo>
                    <a:pt x="3048" y="3035"/>
                  </a:moveTo>
                  <a:lnTo>
                    <a:pt x="0" y="3035"/>
                  </a:lnTo>
                  <a:lnTo>
                    <a:pt x="0" y="18275"/>
                  </a:lnTo>
                  <a:lnTo>
                    <a:pt x="3048" y="18275"/>
                  </a:lnTo>
                  <a:lnTo>
                    <a:pt x="3048" y="3035"/>
                  </a:lnTo>
                  <a:close/>
                </a:path>
                <a:path w="5488940" h="18415">
                  <a:moveTo>
                    <a:pt x="5488495" y="0"/>
                  </a:moveTo>
                  <a:lnTo>
                    <a:pt x="5485460" y="0"/>
                  </a:lnTo>
                  <a:lnTo>
                    <a:pt x="5485460" y="3035"/>
                  </a:lnTo>
                  <a:lnTo>
                    <a:pt x="5488495" y="3035"/>
                  </a:lnTo>
                  <a:lnTo>
                    <a:pt x="5488495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628765" y="7997316"/>
              <a:ext cx="3175" cy="15240"/>
            </a:xfrm>
            <a:custGeom>
              <a:avLst/>
              <a:gdLst/>
              <a:ahLst/>
              <a:cxnLst/>
              <a:rect l="l" t="t" r="r" b="b"/>
              <a:pathLst>
                <a:path w="3175" h="15240">
                  <a:moveTo>
                    <a:pt x="3047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3047" y="15239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143304" y="801255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7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3047" y="3047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143304" y="8012569"/>
              <a:ext cx="5488940" cy="3175"/>
            </a:xfrm>
            <a:custGeom>
              <a:avLst/>
              <a:gdLst/>
              <a:ahLst/>
              <a:cxnLst/>
              <a:rect l="l" t="t" r="r" b="b"/>
              <a:pathLst>
                <a:path w="5488940" h="3175">
                  <a:moveTo>
                    <a:pt x="5488495" y="0"/>
                  </a:moveTo>
                  <a:lnTo>
                    <a:pt x="5485498" y="0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3035"/>
                  </a:lnTo>
                  <a:lnTo>
                    <a:pt x="3048" y="3035"/>
                  </a:lnTo>
                  <a:lnTo>
                    <a:pt x="5485460" y="3035"/>
                  </a:lnTo>
                  <a:lnTo>
                    <a:pt x="5488495" y="3035"/>
                  </a:lnTo>
                  <a:lnTo>
                    <a:pt x="5488495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1130604" y="8795410"/>
            <a:ext cx="165290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Arial"/>
                <a:cs typeface="Arial"/>
              </a:rPr>
              <a:t>Learning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&amp;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Organisation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38986" y="2004260"/>
          <a:ext cx="2952750" cy="4705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4695"/>
                <a:gridCol w="2141220"/>
              </a:tblGrid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220"/>
                        </a:lnSpc>
                      </a:pPr>
                      <a:r>
                        <a:rPr dirty="0" sz="1100" spc="-20" b="1">
                          <a:latin typeface="Arial"/>
                          <a:cs typeface="Arial"/>
                        </a:rPr>
                        <a:t>Word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20"/>
                        </a:lnSpc>
                      </a:pPr>
                      <a:r>
                        <a:rPr dirty="0" sz="1100" spc="-10" b="1">
                          <a:latin typeface="Arial"/>
                          <a:cs typeface="Arial"/>
                        </a:rPr>
                        <a:t>Example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achieve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Achieve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learning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goal.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adapt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Adapt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strategy.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collaborate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Collaborate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with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classmates.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complete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Complete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assignment.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develop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Develop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skills.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organise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Organise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notes.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participate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Participate</a:t>
                      </a:r>
                      <a:r>
                        <a:rPr dirty="0" sz="11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actively.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20">
                          <a:latin typeface="Arial MT"/>
                          <a:cs typeface="Arial MT"/>
                        </a:rPr>
                        <a:t>plan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Plan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work.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prepare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Prepare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presentation.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prioritise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Prioritise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tasks.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process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Process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information.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revise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Revise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work.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structure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35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Structure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text.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1143000" y="6998334"/>
            <a:ext cx="5488940" cy="23495"/>
            <a:chOff x="1143000" y="6998334"/>
            <a:chExt cx="5488940" cy="23495"/>
          </a:xfrm>
        </p:grpSpPr>
        <p:sp>
          <p:nvSpPr>
            <p:cNvPr id="4" name="object 4"/>
            <p:cNvSpPr/>
            <p:nvPr/>
          </p:nvSpPr>
          <p:spPr>
            <a:xfrm>
              <a:off x="1143000" y="6998334"/>
              <a:ext cx="5486400" cy="20955"/>
            </a:xfrm>
            <a:custGeom>
              <a:avLst/>
              <a:gdLst/>
              <a:ahLst/>
              <a:cxnLst/>
              <a:rect l="l" t="t" r="r" b="b"/>
              <a:pathLst>
                <a:path w="5486400" h="20954">
                  <a:moveTo>
                    <a:pt x="5486400" y="0"/>
                  </a:moveTo>
                  <a:lnTo>
                    <a:pt x="0" y="0"/>
                  </a:lnTo>
                  <a:lnTo>
                    <a:pt x="0" y="20955"/>
                  </a:lnTo>
                  <a:lnTo>
                    <a:pt x="5486400" y="20955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28765" y="700036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7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3047" y="3047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43304" y="7000379"/>
              <a:ext cx="5488940" cy="18415"/>
            </a:xfrm>
            <a:custGeom>
              <a:avLst/>
              <a:gdLst/>
              <a:ahLst/>
              <a:cxnLst/>
              <a:rect l="l" t="t" r="r" b="b"/>
              <a:pathLst>
                <a:path w="5488940" h="18415">
                  <a:moveTo>
                    <a:pt x="3048" y="3048"/>
                  </a:moveTo>
                  <a:lnTo>
                    <a:pt x="0" y="3048"/>
                  </a:lnTo>
                  <a:lnTo>
                    <a:pt x="0" y="18275"/>
                  </a:lnTo>
                  <a:lnTo>
                    <a:pt x="3048" y="18275"/>
                  </a:lnTo>
                  <a:lnTo>
                    <a:pt x="3048" y="3048"/>
                  </a:lnTo>
                  <a:close/>
                </a:path>
                <a:path w="5488940" h="18415">
                  <a:moveTo>
                    <a:pt x="5488495" y="0"/>
                  </a:moveTo>
                  <a:lnTo>
                    <a:pt x="5485460" y="0"/>
                  </a:lnTo>
                  <a:lnTo>
                    <a:pt x="5485460" y="3035"/>
                  </a:lnTo>
                  <a:lnTo>
                    <a:pt x="5488495" y="3035"/>
                  </a:lnTo>
                  <a:lnTo>
                    <a:pt x="5488495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628765" y="7003414"/>
              <a:ext cx="3175" cy="15240"/>
            </a:xfrm>
            <a:custGeom>
              <a:avLst/>
              <a:gdLst/>
              <a:ahLst/>
              <a:cxnLst/>
              <a:rect l="l" t="t" r="r" b="b"/>
              <a:pathLst>
                <a:path w="3175" h="15240">
                  <a:moveTo>
                    <a:pt x="3047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3047" y="15239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43304" y="7018654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7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3047" y="3047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43304" y="7018667"/>
              <a:ext cx="5488940" cy="3175"/>
            </a:xfrm>
            <a:custGeom>
              <a:avLst/>
              <a:gdLst/>
              <a:ahLst/>
              <a:cxnLst/>
              <a:rect l="l" t="t" r="r" b="b"/>
              <a:pathLst>
                <a:path w="5488940" h="3175">
                  <a:moveTo>
                    <a:pt x="5488495" y="0"/>
                  </a:moveTo>
                  <a:lnTo>
                    <a:pt x="5485498" y="0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3035"/>
                  </a:lnTo>
                  <a:lnTo>
                    <a:pt x="3048" y="3035"/>
                  </a:lnTo>
                  <a:lnTo>
                    <a:pt x="5485460" y="3035"/>
                  </a:lnTo>
                  <a:lnTo>
                    <a:pt x="5488495" y="3035"/>
                  </a:lnTo>
                  <a:lnTo>
                    <a:pt x="5488495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130604" y="8426577"/>
            <a:ext cx="170497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Arial"/>
                <a:cs typeface="Arial"/>
              </a:rPr>
              <a:t>Future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Studies</a:t>
            </a:r>
            <a:r>
              <a:rPr dirty="0" sz="1100" spc="-3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&amp;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Careers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38986" y="2004260"/>
          <a:ext cx="3176270" cy="5055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2350"/>
                <a:gridCol w="2076450"/>
              </a:tblGrid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220"/>
                        </a:lnSpc>
                      </a:pPr>
                      <a:r>
                        <a:rPr dirty="0" sz="1100" spc="-20" b="1">
                          <a:latin typeface="Arial"/>
                          <a:cs typeface="Arial"/>
                        </a:rPr>
                        <a:t>Word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20"/>
                        </a:lnSpc>
                      </a:pPr>
                      <a:r>
                        <a:rPr dirty="0" sz="1100" spc="-10" b="1">
                          <a:latin typeface="Arial"/>
                          <a:cs typeface="Arial"/>
                        </a:rPr>
                        <a:t>Example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ambition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Describe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ambitions.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application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Complete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the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application.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aspiration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Discuss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aspirations.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career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Explore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different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careers.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competence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Demonstrate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competences.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confidence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Develop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confidence.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20">
                          <a:latin typeface="Arial MT"/>
                          <a:cs typeface="Arial MT"/>
                        </a:rPr>
                        <a:t>goal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Set</a:t>
                      </a:r>
                      <a:r>
                        <a:rPr dirty="0" sz="1100" spc="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realistic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goals.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motivation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Explain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motivation.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opportunity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Recognise</a:t>
                      </a:r>
                      <a:r>
                        <a:rPr dirty="0" sz="1100" spc="-4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new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opportunities.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pathway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Choose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an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educational</a:t>
                      </a:r>
                      <a:r>
                        <a:rPr dirty="0" sz="11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pathway.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professionalism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Show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professionalism.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qualification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Obtain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qualifications.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responsibility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Take</a:t>
                      </a:r>
                      <a:r>
                        <a:rPr dirty="0" sz="11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responsibility.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66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strength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  <a:tc>
                  <a:txBody>
                    <a:bodyPr/>
                    <a:lstStyle/>
                    <a:p>
                      <a:pPr marL="18415">
                        <a:lnSpc>
                          <a:spcPts val="1235"/>
                        </a:lnSpc>
                        <a:spcBef>
                          <a:spcPts val="66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Identify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your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strengths.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1143000" y="7348855"/>
            <a:ext cx="5488940" cy="23495"/>
            <a:chOff x="1143000" y="7348855"/>
            <a:chExt cx="5488940" cy="23495"/>
          </a:xfrm>
        </p:grpSpPr>
        <p:sp>
          <p:nvSpPr>
            <p:cNvPr id="4" name="object 4"/>
            <p:cNvSpPr/>
            <p:nvPr/>
          </p:nvSpPr>
          <p:spPr>
            <a:xfrm>
              <a:off x="1143000" y="7348855"/>
              <a:ext cx="5486400" cy="20955"/>
            </a:xfrm>
            <a:custGeom>
              <a:avLst/>
              <a:gdLst/>
              <a:ahLst/>
              <a:cxnLst/>
              <a:rect l="l" t="t" r="r" b="b"/>
              <a:pathLst>
                <a:path w="5486400" h="20954">
                  <a:moveTo>
                    <a:pt x="5486400" y="0"/>
                  </a:moveTo>
                  <a:lnTo>
                    <a:pt x="0" y="0"/>
                  </a:lnTo>
                  <a:lnTo>
                    <a:pt x="0" y="20955"/>
                  </a:lnTo>
                  <a:lnTo>
                    <a:pt x="5486400" y="20955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28765" y="7350886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7" y="0"/>
                  </a:moveTo>
                  <a:lnTo>
                    <a:pt x="0" y="0"/>
                  </a:lnTo>
                  <a:lnTo>
                    <a:pt x="0" y="3048"/>
                  </a:lnTo>
                  <a:lnTo>
                    <a:pt x="3047" y="3048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43304" y="7350887"/>
              <a:ext cx="5488940" cy="18415"/>
            </a:xfrm>
            <a:custGeom>
              <a:avLst/>
              <a:gdLst/>
              <a:ahLst/>
              <a:cxnLst/>
              <a:rect l="l" t="t" r="r" b="b"/>
              <a:pathLst>
                <a:path w="5488940" h="18415">
                  <a:moveTo>
                    <a:pt x="3048" y="3048"/>
                  </a:moveTo>
                  <a:lnTo>
                    <a:pt x="0" y="3048"/>
                  </a:lnTo>
                  <a:lnTo>
                    <a:pt x="0" y="18288"/>
                  </a:lnTo>
                  <a:lnTo>
                    <a:pt x="3048" y="18288"/>
                  </a:lnTo>
                  <a:lnTo>
                    <a:pt x="3048" y="3048"/>
                  </a:lnTo>
                  <a:close/>
                </a:path>
                <a:path w="5488940" h="18415">
                  <a:moveTo>
                    <a:pt x="5488495" y="0"/>
                  </a:moveTo>
                  <a:lnTo>
                    <a:pt x="5485460" y="0"/>
                  </a:lnTo>
                  <a:lnTo>
                    <a:pt x="5485460" y="3048"/>
                  </a:lnTo>
                  <a:lnTo>
                    <a:pt x="5488495" y="3048"/>
                  </a:lnTo>
                  <a:lnTo>
                    <a:pt x="5488495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628765" y="7353935"/>
              <a:ext cx="3175" cy="15240"/>
            </a:xfrm>
            <a:custGeom>
              <a:avLst/>
              <a:gdLst/>
              <a:ahLst/>
              <a:cxnLst/>
              <a:rect l="l" t="t" r="r" b="b"/>
              <a:pathLst>
                <a:path w="3175" h="15240">
                  <a:moveTo>
                    <a:pt x="3047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3047" y="15240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143304" y="7369175"/>
              <a:ext cx="3175" cy="3175"/>
            </a:xfrm>
            <a:custGeom>
              <a:avLst/>
              <a:gdLst/>
              <a:ahLst/>
              <a:cxnLst/>
              <a:rect l="l" t="t" r="r" b="b"/>
              <a:pathLst>
                <a:path w="3175" h="3175">
                  <a:moveTo>
                    <a:pt x="3047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3047" y="3047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9F9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43304" y="7369187"/>
              <a:ext cx="5488940" cy="3175"/>
            </a:xfrm>
            <a:custGeom>
              <a:avLst/>
              <a:gdLst/>
              <a:ahLst/>
              <a:cxnLst/>
              <a:rect l="l" t="t" r="r" b="b"/>
              <a:pathLst>
                <a:path w="5488940" h="3175">
                  <a:moveTo>
                    <a:pt x="5488495" y="0"/>
                  </a:moveTo>
                  <a:lnTo>
                    <a:pt x="5485498" y="0"/>
                  </a:lnTo>
                  <a:lnTo>
                    <a:pt x="3048" y="0"/>
                  </a:lnTo>
                  <a:lnTo>
                    <a:pt x="0" y="0"/>
                  </a:lnTo>
                  <a:lnTo>
                    <a:pt x="0" y="3035"/>
                  </a:lnTo>
                  <a:lnTo>
                    <a:pt x="3048" y="3035"/>
                  </a:lnTo>
                  <a:lnTo>
                    <a:pt x="5485460" y="3035"/>
                  </a:lnTo>
                  <a:lnTo>
                    <a:pt x="5488495" y="3035"/>
                  </a:lnTo>
                  <a:lnTo>
                    <a:pt x="5488495" y="0"/>
                  </a:lnTo>
                  <a:close/>
                </a:path>
              </a:pathLst>
            </a:custGeom>
            <a:solidFill>
              <a:srgbClr val="E2E2E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130604" y="8463153"/>
            <a:ext cx="174498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latin typeface="Arial"/>
                <a:cs typeface="Arial"/>
              </a:rPr>
              <a:t>Word</a:t>
            </a:r>
            <a:r>
              <a:rPr dirty="0" sz="1100" spc="-2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Families</a:t>
            </a:r>
            <a:r>
              <a:rPr dirty="0" sz="1100" spc="-35" b="1">
                <a:latin typeface="Arial"/>
                <a:cs typeface="Arial"/>
              </a:rPr>
              <a:t> </a:t>
            </a:r>
            <a:r>
              <a:rPr dirty="0" sz="1100" spc="-10" b="1">
                <a:latin typeface="Arial"/>
                <a:cs typeface="Arial"/>
              </a:rPr>
              <a:t>(examples)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38986" y="2004260"/>
          <a:ext cx="3489960" cy="6454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5330"/>
                <a:gridCol w="2678430"/>
              </a:tblGrid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220"/>
                        </a:lnSpc>
                      </a:pPr>
                      <a:r>
                        <a:rPr dirty="0" sz="1100" spc="-10" b="1">
                          <a:latin typeface="Arial"/>
                          <a:cs typeface="Arial"/>
                        </a:rPr>
                        <a:t>Headword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20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Word</a:t>
                      </a:r>
                      <a:r>
                        <a:rPr dirty="0" sz="1100" spc="-2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latin typeface="Arial"/>
                          <a:cs typeface="Arial"/>
                        </a:rPr>
                        <a:t>family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analyse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analysis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analytical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analyst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compare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comparison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comparable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comparatively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conclude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conclusion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conclusive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create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creation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creative –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creativity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describe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description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descriptive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develop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development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developmental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evaluate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evaluation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evaluative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identify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identification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identifiable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interpret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interpretation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interpretative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investigate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investigation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investigator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motivate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motivation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motivated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organise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organisation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3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organised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present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presentation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presenter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reflect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reflection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reflective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4455"/>
                </a:tc>
              </a:tr>
              <a:tr h="3486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respond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response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responsive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255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structure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structure</a:t>
                      </a:r>
                      <a:r>
                        <a:rPr dirty="0" sz="11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structured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35052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summarise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summary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summarise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  <a:tr h="253365">
                <a:tc>
                  <a:txBody>
                    <a:bodyPr/>
                    <a:lstStyle/>
                    <a:p>
                      <a:pPr marL="31750">
                        <a:lnSpc>
                          <a:spcPts val="1235"/>
                        </a:lnSpc>
                        <a:spcBef>
                          <a:spcPts val="660"/>
                        </a:spcBef>
                      </a:pPr>
                      <a:r>
                        <a:rPr dirty="0" sz="1100" spc="-10">
                          <a:latin typeface="Arial MT"/>
                          <a:cs typeface="Arial MT"/>
                        </a:rPr>
                        <a:t>justify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ts val="1235"/>
                        </a:lnSpc>
                        <a:spcBef>
                          <a:spcPts val="660"/>
                        </a:spcBef>
                      </a:pPr>
                      <a:r>
                        <a:rPr dirty="0" sz="1100">
                          <a:latin typeface="Arial MT"/>
                          <a:cs typeface="Arial MT"/>
                        </a:rPr>
                        <a:t>justification</a:t>
                      </a:r>
                      <a:r>
                        <a:rPr dirty="0" sz="1100" spc="-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>
                          <a:latin typeface="Arial MT"/>
                          <a:cs typeface="Arial MT"/>
                        </a:rPr>
                        <a:t>–</a:t>
                      </a:r>
                      <a:r>
                        <a:rPr dirty="0" sz="11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100" spc="-10">
                          <a:latin typeface="Arial MT"/>
                          <a:cs typeface="Arial MT"/>
                        </a:rPr>
                        <a:t>justifiable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B="0" marT="8382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04" y="1947798"/>
            <a:ext cx="5488305" cy="13004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b="1">
                <a:latin typeface="Arial"/>
                <a:cs typeface="Arial"/>
              </a:rPr>
              <a:t>Teacher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Tip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  <a:spcBef>
                <a:spcPts val="1105"/>
              </a:spcBef>
            </a:pPr>
            <a:r>
              <a:rPr dirty="0" sz="1100">
                <a:latin typeface="Arial MT"/>
                <a:cs typeface="Arial MT"/>
              </a:rPr>
              <a:t>Rather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than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teaching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isolated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words,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group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vocabulary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into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meaningful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themes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 spc="-25">
                <a:latin typeface="Arial MT"/>
                <a:cs typeface="Arial MT"/>
              </a:rPr>
              <a:t>and </a:t>
            </a:r>
            <a:r>
              <a:rPr dirty="0" sz="1100">
                <a:latin typeface="Arial MT"/>
                <a:cs typeface="Arial MT"/>
              </a:rPr>
              <a:t>encourage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students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use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new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words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actively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through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discussion,</a:t>
            </a:r>
            <a:r>
              <a:rPr dirty="0" sz="1100" spc="-1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writing,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presentations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collaborative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activities.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Students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learn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academic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vocabulary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most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effectively</a:t>
            </a:r>
            <a:r>
              <a:rPr dirty="0" sz="1100" spc="-20">
                <a:latin typeface="Arial MT"/>
                <a:cs typeface="Arial MT"/>
              </a:rPr>
              <a:t> when </a:t>
            </a:r>
            <a:r>
              <a:rPr dirty="0" sz="1100">
                <a:latin typeface="Arial MT"/>
                <a:cs typeface="Arial MT"/>
              </a:rPr>
              <a:t>they</a:t>
            </a:r>
            <a:r>
              <a:rPr dirty="0" sz="1100" spc="-5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repeatedly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encounter</a:t>
            </a:r>
            <a:r>
              <a:rPr dirty="0" sz="1100" spc="-5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and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apply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words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in</a:t>
            </a:r>
            <a:r>
              <a:rPr dirty="0" sz="1100" spc="-4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authentic</a:t>
            </a:r>
            <a:r>
              <a:rPr dirty="0" sz="1100" spc="-2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learning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situations.</a:t>
            </a:r>
            <a:r>
              <a:rPr dirty="0" sz="1100" spc="-20">
                <a:latin typeface="Arial MT"/>
                <a:cs typeface="Arial MT"/>
              </a:rPr>
              <a:t> This</a:t>
            </a:r>
            <a:r>
              <a:rPr dirty="0" sz="1100" spc="50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principle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is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central</a:t>
            </a:r>
            <a:r>
              <a:rPr dirty="0" sz="1100" spc="-4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to</a:t>
            </a:r>
            <a:r>
              <a:rPr dirty="0" sz="1100" spc="-3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the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EGE</a:t>
            </a:r>
            <a:r>
              <a:rPr dirty="0" sz="1100" spc="-35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Academic</a:t>
            </a:r>
            <a:r>
              <a:rPr dirty="0" sz="1100" spc="-20">
                <a:latin typeface="Arial MT"/>
                <a:cs typeface="Arial MT"/>
              </a:rPr>
              <a:t> </a:t>
            </a:r>
            <a:r>
              <a:rPr dirty="0" sz="1100">
                <a:latin typeface="Arial MT"/>
                <a:cs typeface="Arial MT"/>
              </a:rPr>
              <a:t>Language</a:t>
            </a:r>
            <a:r>
              <a:rPr dirty="0" sz="1100" spc="-15">
                <a:latin typeface="Arial MT"/>
                <a:cs typeface="Arial MT"/>
              </a:rPr>
              <a:t> </a:t>
            </a:r>
            <a:r>
              <a:rPr dirty="0" sz="1100" spc="-10">
                <a:latin typeface="Arial MT"/>
                <a:cs typeface="Arial MT"/>
              </a:rPr>
              <a:t>Programme.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python-docx</dc:creator>
  <dcterms:created xsi:type="dcterms:W3CDTF">2026-09-09T13:22:59Z</dcterms:created>
  <dcterms:modified xsi:type="dcterms:W3CDTF">2026-09-09T13:22:59Z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2026-09-09T00:00:00Z</vt:filetime>
  </property>
  <property fmtid="{D5CDD505-2E9C-101B-9397-08002B2CF9AE}" pid="4" name="Creator">
    <vt:lpwstr>Microsoft® Word 2016</vt:lpwstr>
  </property>
  <property fmtid="{D5CDD505-2E9C-101B-9397-08002B2CF9AE}" pid="5" name="LastSaved">
    <vt:filetime>2026-09-09T00:00:00Z</vt:filetime>
  </property>
  <property fmtid="{D5CDD505-2E9C-101B-9397-08002B2CF9AE}" pid="6" name="Producer">
    <vt:lpwstr>www.ilovepdf.com</vt:lpwstr>
  </property>
</Properties>
</file>