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07251" y="697230"/>
            <a:ext cx="501205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82263" y="0"/>
            <a:ext cx="3275193" cy="1028699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5356860" cy="8559165"/>
          </a:xfrm>
          <a:custGeom>
            <a:avLst/>
            <a:gdLst/>
            <a:ahLst/>
            <a:cxnLst/>
            <a:rect l="l" t="t" r="r" b="b"/>
            <a:pathLst>
              <a:path w="5356860" h="8559165">
                <a:moveTo>
                  <a:pt x="5356860" y="0"/>
                </a:moveTo>
                <a:lnTo>
                  <a:pt x="0" y="0"/>
                </a:lnTo>
                <a:lnTo>
                  <a:pt x="0" y="8559165"/>
                </a:lnTo>
                <a:lnTo>
                  <a:pt x="5356860" y="8559165"/>
                </a:lnTo>
                <a:lnTo>
                  <a:pt x="535686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8585606"/>
            <a:ext cx="18288000" cy="1701800"/>
          </a:xfrm>
          <a:custGeom>
            <a:avLst/>
            <a:gdLst/>
            <a:ahLst/>
            <a:cxnLst/>
            <a:rect l="l" t="t" r="r" b="b"/>
            <a:pathLst>
              <a:path w="18288000" h="1701800">
                <a:moveTo>
                  <a:pt x="18288000" y="0"/>
                </a:moveTo>
                <a:lnTo>
                  <a:pt x="0" y="0"/>
                </a:lnTo>
                <a:lnTo>
                  <a:pt x="0" y="1701393"/>
                </a:lnTo>
                <a:lnTo>
                  <a:pt x="18288000" y="1701393"/>
                </a:lnTo>
                <a:lnTo>
                  <a:pt x="18288000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8532431"/>
            <a:ext cx="18288000" cy="5353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733792" y="9254883"/>
            <a:ext cx="1730502" cy="7232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315320" y="9165526"/>
            <a:ext cx="3494023" cy="90195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355826" y="9142183"/>
            <a:ext cx="3323590" cy="69808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00906" y="288358"/>
            <a:ext cx="2915569" cy="5618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07251" y="697230"/>
            <a:ext cx="2970529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7251" y="2879852"/>
            <a:ext cx="9934575" cy="45250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76670" cy="10287000"/>
          </a:xfrm>
          <a:custGeom>
            <a:avLst/>
            <a:gdLst/>
            <a:ahLst/>
            <a:cxnLst/>
            <a:rect l="l" t="t" r="r" b="b"/>
            <a:pathLst>
              <a:path w="6376670" h="10287000">
                <a:moveTo>
                  <a:pt x="6376289" y="0"/>
                </a:moveTo>
                <a:lnTo>
                  <a:pt x="0" y="0"/>
                </a:lnTo>
                <a:lnTo>
                  <a:pt x="0" y="10287000"/>
                </a:lnTo>
                <a:lnTo>
                  <a:pt x="6376289" y="10287000"/>
                </a:lnTo>
                <a:lnTo>
                  <a:pt x="637628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423784" y="1699082"/>
            <a:ext cx="10277475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/>
              <a:t>Workshop</a:t>
            </a:r>
            <a:r>
              <a:rPr dirty="0" sz="6000" spc="-20"/>
              <a:t> </a:t>
            </a:r>
            <a:r>
              <a:rPr dirty="0" sz="6000"/>
              <a:t>academic</a:t>
            </a:r>
            <a:r>
              <a:rPr dirty="0" sz="6000" spc="-25"/>
              <a:t> </a:t>
            </a:r>
            <a:r>
              <a:rPr dirty="0" sz="6000" spc="-10"/>
              <a:t>language</a:t>
            </a:r>
            <a:endParaRPr sz="6000"/>
          </a:p>
        </p:txBody>
      </p:sp>
      <p:sp>
        <p:nvSpPr>
          <p:cNvPr id="4" name="object 4"/>
          <p:cNvSpPr txBox="1"/>
          <p:nvPr/>
        </p:nvSpPr>
        <p:spPr>
          <a:xfrm>
            <a:off x="7612126" y="4685379"/>
            <a:ext cx="4153535" cy="1474470"/>
          </a:xfrm>
          <a:prstGeom prst="rect">
            <a:avLst/>
          </a:prstGeom>
        </p:spPr>
        <p:txBody>
          <a:bodyPr wrap="square" lIns="0" tIns="212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5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20th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November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6BC5ED"/>
                </a:solidFill>
                <a:latin typeface="Verdana"/>
                <a:cs typeface="Verdana"/>
              </a:rPr>
              <a:t>2024</a:t>
            </a: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 sz="3600" spc="140">
                <a:solidFill>
                  <a:srgbClr val="6EB69F"/>
                </a:solidFill>
                <a:latin typeface="Verdana"/>
                <a:cs typeface="Verdana"/>
              </a:rPr>
              <a:t>Welcome</a:t>
            </a:r>
            <a:r>
              <a:rPr dirty="0" sz="3600" spc="-325">
                <a:solidFill>
                  <a:srgbClr val="6EB69F"/>
                </a:solidFill>
                <a:latin typeface="Verdana"/>
                <a:cs typeface="Verdana"/>
              </a:rPr>
              <a:t> </a:t>
            </a:r>
            <a:r>
              <a:rPr dirty="0" sz="3600" spc="-10">
                <a:solidFill>
                  <a:srgbClr val="6EB69F"/>
                </a:solidFill>
                <a:latin typeface="Verdana"/>
                <a:cs typeface="Verdana"/>
              </a:rPr>
              <a:t>back!</a:t>
            </a:r>
            <a:endParaRPr sz="36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0103485" cy="10287000"/>
            <a:chOff x="0" y="0"/>
            <a:chExt cx="10103485" cy="10287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883150"/>
              <a:ext cx="5710427" cy="17274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4631" y="0"/>
              <a:ext cx="5808345" cy="1028699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00906" y="288358"/>
            <a:ext cx="2915569" cy="561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Brainstorm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7251" y="1980780"/>
            <a:ext cx="10172065" cy="1050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dirty="0" sz="2800">
                <a:latin typeface="Arial MT"/>
                <a:cs typeface="Arial MT"/>
              </a:rPr>
              <a:t>What</a:t>
            </a:r>
            <a:r>
              <a:rPr dirty="0" sz="2800" spc="-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do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you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think</a:t>
            </a:r>
            <a:r>
              <a:rPr dirty="0" sz="2800" spc="-6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is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important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in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terms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of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exercises:</a:t>
            </a:r>
            <a:r>
              <a:rPr dirty="0" sz="2800" spc="-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what</a:t>
            </a:r>
            <a:r>
              <a:rPr dirty="0" sz="2800" spc="-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do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 spc="-25">
                <a:latin typeface="Arial MT"/>
                <a:cs typeface="Arial MT"/>
              </a:rPr>
              <a:t>we </a:t>
            </a:r>
            <a:r>
              <a:rPr dirty="0" sz="2800" spc="-10">
                <a:latin typeface="Arial MT"/>
                <a:cs typeface="Arial MT"/>
              </a:rPr>
              <a:t>want?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Brainstorm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7251" y="1980780"/>
            <a:ext cx="10490835" cy="1050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5080" indent="-457200">
              <a:lnSpc>
                <a:spcPct val="120100"/>
              </a:lnSpc>
              <a:spcBef>
                <a:spcPts val="100"/>
              </a:spcBef>
              <a:buFont typeface="Wingdings"/>
              <a:buChar char=""/>
              <a:tabLst>
                <a:tab pos="469900" algn="l"/>
              </a:tabLst>
            </a:pPr>
            <a:r>
              <a:rPr dirty="0" sz="2800">
                <a:latin typeface="Arial MT"/>
                <a:cs typeface="Arial MT"/>
              </a:rPr>
              <a:t>What</a:t>
            </a:r>
            <a:r>
              <a:rPr dirty="0" sz="2800" spc="-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can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we</a:t>
            </a:r>
            <a:r>
              <a:rPr dirty="0" sz="2800" spc="-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do</a:t>
            </a:r>
            <a:r>
              <a:rPr dirty="0" sz="2800" spc="-4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at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your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schools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to</a:t>
            </a:r>
            <a:r>
              <a:rPr dirty="0" sz="2800" spc="-6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make</a:t>
            </a:r>
            <a:r>
              <a:rPr dirty="0" sz="2800" spc="-3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this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project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success, </a:t>
            </a:r>
            <a:r>
              <a:rPr dirty="0" sz="2800">
                <a:latin typeface="Arial MT"/>
                <a:cs typeface="Arial MT"/>
              </a:rPr>
              <a:t>to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embed</a:t>
            </a:r>
            <a:r>
              <a:rPr dirty="0" sz="2800" spc="-2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it</a:t>
            </a:r>
            <a:r>
              <a:rPr dirty="0" sz="2800" spc="-5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and</a:t>
            </a:r>
            <a:r>
              <a:rPr dirty="0" sz="2800" spc="-4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to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make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it</a:t>
            </a:r>
            <a:r>
              <a:rPr dirty="0" sz="2800" spc="-55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come</a:t>
            </a:r>
            <a:r>
              <a:rPr dirty="0" sz="2800" spc="-30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alive?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Exercises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7251" y="2445512"/>
            <a:ext cx="8382634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Passive</a:t>
            </a:r>
            <a:r>
              <a:rPr dirty="0" sz="4000" spc="-11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/</a:t>
            </a:r>
            <a:r>
              <a:rPr dirty="0" sz="4000" spc="-95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Active</a:t>
            </a:r>
            <a:r>
              <a:rPr dirty="0" sz="4000" spc="-10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language</a:t>
            </a:r>
            <a:r>
              <a:rPr dirty="0" sz="4000" spc="-85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 spc="-10">
                <a:solidFill>
                  <a:srgbClr val="A76CAC"/>
                </a:solidFill>
                <a:latin typeface="Arial MT"/>
                <a:cs typeface="Arial MT"/>
              </a:rPr>
              <a:t>acquisition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To</a:t>
            </a:r>
            <a:r>
              <a:rPr dirty="0" spc="-50"/>
              <a:t> </a:t>
            </a:r>
            <a:r>
              <a:rPr dirty="0"/>
              <a:t>do</a:t>
            </a:r>
            <a:r>
              <a:rPr dirty="0" spc="-60"/>
              <a:t> </a:t>
            </a:r>
            <a:r>
              <a:rPr dirty="0" spc="-20"/>
              <a:t>list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707251" y="518414"/>
            <a:ext cx="5741670" cy="1618615"/>
          </a:xfrm>
          <a:prstGeom prst="rect"/>
        </p:spPr>
        <p:txBody>
          <a:bodyPr wrap="square" lIns="0" tIns="1911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dirty="0"/>
              <a:t>After</a:t>
            </a:r>
            <a:r>
              <a:rPr dirty="0" spc="-95"/>
              <a:t> </a:t>
            </a:r>
            <a:r>
              <a:rPr dirty="0" spc="-10"/>
              <a:t>today….</a:t>
            </a: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3600"/>
              <a:t>Develop</a:t>
            </a:r>
            <a:r>
              <a:rPr dirty="0" sz="3600" spc="-35"/>
              <a:t> </a:t>
            </a:r>
            <a:r>
              <a:rPr dirty="0" sz="3600"/>
              <a:t>lessons</a:t>
            </a:r>
            <a:r>
              <a:rPr dirty="0" sz="3600" spc="-25"/>
              <a:t> </a:t>
            </a:r>
            <a:r>
              <a:rPr dirty="0" sz="3600"/>
              <a:t>(20</a:t>
            </a:r>
            <a:r>
              <a:rPr dirty="0" sz="3600" spc="-15"/>
              <a:t> </a:t>
            </a:r>
            <a:r>
              <a:rPr dirty="0" sz="3600" spc="-10"/>
              <a:t>weeks)</a:t>
            </a:r>
            <a:endParaRPr sz="36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Try</a:t>
            </a:r>
            <a:r>
              <a:rPr dirty="0" spc="-15"/>
              <a:t> </a:t>
            </a:r>
            <a:r>
              <a:rPr dirty="0"/>
              <a:t>out</a:t>
            </a:r>
            <a:r>
              <a:rPr dirty="0" spc="-2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starting</a:t>
            </a:r>
            <a:r>
              <a:rPr dirty="0" spc="-25"/>
              <a:t> </a:t>
            </a:r>
            <a:r>
              <a:rPr dirty="0"/>
              <a:t>January</a:t>
            </a:r>
            <a:r>
              <a:rPr dirty="0" spc="-30"/>
              <a:t> </a:t>
            </a:r>
            <a:r>
              <a:rPr dirty="0" spc="-20"/>
              <a:t>2025</a:t>
            </a:r>
          </a:p>
          <a:p>
            <a:pPr marL="12700" marR="5080">
              <a:lnSpc>
                <a:spcPct val="240000"/>
              </a:lnSpc>
            </a:pPr>
            <a:r>
              <a:rPr dirty="0"/>
              <a:t>Teacher</a:t>
            </a:r>
            <a:r>
              <a:rPr dirty="0" spc="-35"/>
              <a:t> </a:t>
            </a:r>
            <a:r>
              <a:rPr dirty="0"/>
              <a:t>training</a:t>
            </a:r>
            <a:r>
              <a:rPr dirty="0" spc="-25"/>
              <a:t> </a:t>
            </a:r>
            <a:r>
              <a:rPr dirty="0"/>
              <a:t>CoVaT</a:t>
            </a:r>
            <a:r>
              <a:rPr dirty="0" spc="-30"/>
              <a:t> </a:t>
            </a:r>
            <a:r>
              <a:rPr dirty="0"/>
              <a:t>&amp;</a:t>
            </a:r>
            <a:r>
              <a:rPr dirty="0" spc="-15"/>
              <a:t> </a:t>
            </a:r>
            <a:r>
              <a:rPr dirty="0"/>
              <a:t>Language</a:t>
            </a:r>
            <a:r>
              <a:rPr dirty="0" spc="-40"/>
              <a:t> </a:t>
            </a:r>
            <a:r>
              <a:rPr dirty="0" spc="-10"/>
              <a:t>programme CoVaT</a:t>
            </a:r>
          </a:p>
          <a:p>
            <a:pPr>
              <a:lnSpc>
                <a:spcPct val="100000"/>
              </a:lnSpc>
              <a:spcBef>
                <a:spcPts val="1910"/>
              </a:spcBef>
            </a:pPr>
          </a:p>
          <a:p>
            <a:pPr marL="12700">
              <a:lnSpc>
                <a:spcPct val="100000"/>
              </a:lnSpc>
            </a:pPr>
            <a:r>
              <a:rPr dirty="0"/>
              <a:t>Intervention</a:t>
            </a:r>
            <a:r>
              <a:rPr dirty="0" spc="-35"/>
              <a:t> </a:t>
            </a:r>
            <a:r>
              <a:rPr dirty="0"/>
              <a:t>–</a:t>
            </a:r>
            <a:r>
              <a:rPr dirty="0" spc="-35"/>
              <a:t> </a:t>
            </a:r>
            <a:r>
              <a:rPr dirty="0"/>
              <a:t>autumn/winter</a:t>
            </a:r>
            <a:r>
              <a:rPr dirty="0" spc="-35"/>
              <a:t> </a:t>
            </a:r>
            <a:r>
              <a:rPr dirty="0" spc="-20"/>
              <a:t>2025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Prepare</a:t>
            </a:r>
            <a:r>
              <a:rPr dirty="0" spc="-110"/>
              <a:t> </a:t>
            </a:r>
            <a:r>
              <a:rPr dirty="0"/>
              <a:t>your</a:t>
            </a:r>
            <a:r>
              <a:rPr dirty="0" spc="-114"/>
              <a:t> </a:t>
            </a:r>
            <a:r>
              <a:rPr dirty="0" spc="-10"/>
              <a:t>pitch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7251" y="2322983"/>
            <a:ext cx="7198359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What</a:t>
            </a:r>
            <a:r>
              <a:rPr dirty="0" sz="4000" spc="-65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have</a:t>
            </a:r>
            <a:r>
              <a:rPr dirty="0" sz="4000" spc="-8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we</a:t>
            </a:r>
            <a:r>
              <a:rPr dirty="0" sz="4000" spc="-55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done</a:t>
            </a:r>
            <a:r>
              <a:rPr dirty="0" sz="4000" spc="-5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/</a:t>
            </a:r>
            <a:r>
              <a:rPr dirty="0" sz="4000" spc="-8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 spc="-10">
                <a:solidFill>
                  <a:srgbClr val="A76CAC"/>
                </a:solidFill>
                <a:latin typeface="Arial MT"/>
                <a:cs typeface="Arial MT"/>
              </a:rPr>
              <a:t>learned?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What</a:t>
            </a:r>
            <a:r>
              <a:rPr dirty="0" sz="4000" spc="-7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are</a:t>
            </a:r>
            <a:r>
              <a:rPr dirty="0" sz="4000" spc="-7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you</a:t>
            </a:r>
            <a:r>
              <a:rPr dirty="0" sz="4000" spc="-7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going</a:t>
            </a:r>
            <a:r>
              <a:rPr dirty="0" sz="4000" spc="-7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>
                <a:solidFill>
                  <a:srgbClr val="A76CAC"/>
                </a:solidFill>
                <a:latin typeface="Arial MT"/>
                <a:cs typeface="Arial MT"/>
              </a:rPr>
              <a:t>to</a:t>
            </a:r>
            <a:r>
              <a:rPr dirty="0" sz="4000" spc="-80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4000" spc="-10">
                <a:solidFill>
                  <a:srgbClr val="A76CAC"/>
                </a:solidFill>
                <a:latin typeface="Arial MT"/>
                <a:cs typeface="Arial MT"/>
              </a:rPr>
              <a:t>develop?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Goodbye!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07251" y="2445512"/>
            <a:ext cx="8020684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latin typeface="Arial MT"/>
                <a:cs typeface="Arial MT"/>
              </a:rPr>
              <a:t>Thank</a:t>
            </a:r>
            <a:r>
              <a:rPr dirty="0" sz="4000" spc="-7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you</a:t>
            </a:r>
            <a:r>
              <a:rPr dirty="0" sz="4000" spc="-7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so</a:t>
            </a:r>
            <a:r>
              <a:rPr dirty="0" sz="4000" spc="-80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much</a:t>
            </a:r>
            <a:r>
              <a:rPr dirty="0" sz="4000" spc="-70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for</a:t>
            </a:r>
            <a:r>
              <a:rPr dirty="0" sz="4000" spc="-7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your</a:t>
            </a:r>
            <a:r>
              <a:rPr dirty="0" sz="4000" spc="-70">
                <a:latin typeface="Arial MT"/>
                <a:cs typeface="Arial MT"/>
              </a:rPr>
              <a:t> </a:t>
            </a:r>
            <a:r>
              <a:rPr dirty="0" sz="4000" spc="-10">
                <a:latin typeface="Arial MT"/>
                <a:cs typeface="Arial MT"/>
              </a:rPr>
              <a:t>efforts!</a:t>
            </a:r>
            <a:endParaRPr sz="4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908" y="9165538"/>
            <a:ext cx="2193290" cy="9704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425" y="9142183"/>
            <a:ext cx="3348990" cy="8567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Lineke van Tricht</dc:creator>
  <dc:title>PowerPoint-presentatie</dc:title>
  <dcterms:created xsi:type="dcterms:W3CDTF">2026-09-09T13:22:27Z</dcterms:created>
  <dcterms:modified xsi:type="dcterms:W3CDTF">2026-09-09T13:22:27Z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2026-07-22T00:00:00Z</vt:filetime>
  </property>
  <property fmtid="{D5CDD505-2E9C-101B-9397-08002B2CF9AE}" pid="4" name="Creator">
    <vt:lpwstr>Microsoft® PowerPoint® voor Microsoft 365</vt:lpwstr>
  </property>
  <property fmtid="{D5CDD505-2E9C-101B-9397-08002B2CF9AE}" pid="5" name="LastSaved">
    <vt:filetime>2026-09-09T00:00:00Z</vt:filetime>
  </property>
  <property fmtid="{D5CDD505-2E9C-101B-9397-08002B2CF9AE}" pid="6" name="Producer">
    <vt:lpwstr>Microsoft® PowerPoint® voor Microsoft 365</vt:lpwstr>
  </property>
</Properties>
</file>