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003160" y="2440888"/>
            <a:ext cx="9095105" cy="22466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A76CAC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7003160" y="5966561"/>
            <a:ext cx="9185910" cy="13912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A76CAC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A76CAC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A76CAC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A76CAC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A76CAC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1442" y="0"/>
            <a:ext cx="5203190" cy="10287000"/>
          </a:xfrm>
          <a:custGeom>
            <a:avLst/>
            <a:gdLst/>
            <a:ahLst/>
            <a:cxnLst/>
            <a:rect l="l" t="t" r="r" b="b"/>
            <a:pathLst>
              <a:path w="5203190" h="10287000">
                <a:moveTo>
                  <a:pt x="5203190" y="0"/>
                </a:moveTo>
                <a:lnTo>
                  <a:pt x="0" y="0"/>
                </a:lnTo>
                <a:lnTo>
                  <a:pt x="0" y="10287000"/>
                </a:lnTo>
                <a:lnTo>
                  <a:pt x="5203190" y="10287000"/>
                </a:lnTo>
                <a:lnTo>
                  <a:pt x="5203190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60140" y="0"/>
            <a:ext cx="3318510" cy="1028699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4231004"/>
            <a:ext cx="5456809" cy="172745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000906" y="288358"/>
            <a:ext cx="2915569" cy="56181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03160" y="2440888"/>
            <a:ext cx="5353050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A76CAC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03160" y="2440888"/>
            <a:ext cx="9257030" cy="21894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A76CAC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equityingiftededucation.eu/resource_centre/" TargetMode="Externa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376670" cy="10287000"/>
          </a:xfrm>
          <a:custGeom>
            <a:avLst/>
            <a:gdLst/>
            <a:ahLst/>
            <a:cxnLst/>
            <a:rect l="l" t="t" r="r" b="b"/>
            <a:pathLst>
              <a:path w="6376670" h="10287000">
                <a:moveTo>
                  <a:pt x="6376289" y="0"/>
                </a:moveTo>
                <a:lnTo>
                  <a:pt x="0" y="0"/>
                </a:lnTo>
                <a:lnTo>
                  <a:pt x="0" y="10287000"/>
                </a:lnTo>
                <a:lnTo>
                  <a:pt x="6376289" y="10287000"/>
                </a:lnTo>
                <a:lnTo>
                  <a:pt x="6376289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6966584" y="2190368"/>
            <a:ext cx="4555490" cy="1442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300"/>
              <a:t>Equity</a:t>
            </a:r>
            <a:r>
              <a:rPr dirty="0" sz="9300" spc="-260"/>
              <a:t> </a:t>
            </a:r>
            <a:r>
              <a:rPr dirty="0" sz="9300" spc="-25"/>
              <a:t>in</a:t>
            </a:r>
            <a:endParaRPr sz="9300"/>
          </a:p>
        </p:txBody>
      </p:sp>
      <p:sp>
        <p:nvSpPr>
          <p:cNvPr id="4" name="object 4"/>
          <p:cNvSpPr txBox="1"/>
          <p:nvPr/>
        </p:nvSpPr>
        <p:spPr>
          <a:xfrm>
            <a:off x="6966584" y="3890009"/>
            <a:ext cx="8756015" cy="1442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300">
                <a:solidFill>
                  <a:srgbClr val="A76CAC"/>
                </a:solidFill>
                <a:latin typeface="Arial MT"/>
                <a:cs typeface="Arial MT"/>
              </a:rPr>
              <a:t>Gifted</a:t>
            </a:r>
            <a:r>
              <a:rPr dirty="0" sz="9300" spc="-275">
                <a:solidFill>
                  <a:srgbClr val="A76CAC"/>
                </a:solidFill>
                <a:latin typeface="Arial MT"/>
                <a:cs typeface="Arial MT"/>
              </a:rPr>
              <a:t> </a:t>
            </a:r>
            <a:r>
              <a:rPr dirty="0" sz="9300" spc="-10">
                <a:solidFill>
                  <a:srgbClr val="A76CAC"/>
                </a:solidFill>
                <a:latin typeface="Arial MT"/>
                <a:cs typeface="Arial MT"/>
              </a:rPr>
              <a:t>Education</a:t>
            </a:r>
            <a:endParaRPr sz="93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12126" y="4884546"/>
            <a:ext cx="2230755" cy="4921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050" spc="-145">
                <a:solidFill>
                  <a:srgbClr val="6BC5ED"/>
                </a:solidFill>
                <a:latin typeface="Verdana"/>
                <a:cs typeface="Verdana"/>
              </a:rPr>
              <a:t>2023</a:t>
            </a:r>
            <a:r>
              <a:rPr dirty="0" sz="3050" spc="-254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229">
                <a:solidFill>
                  <a:srgbClr val="6BC5ED"/>
                </a:solidFill>
                <a:latin typeface="Verdana"/>
                <a:cs typeface="Verdana"/>
              </a:rPr>
              <a:t>-</a:t>
            </a:r>
            <a:r>
              <a:rPr dirty="0" sz="3050" spc="-26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80">
                <a:solidFill>
                  <a:srgbClr val="6BC5ED"/>
                </a:solidFill>
                <a:latin typeface="Verdana"/>
                <a:cs typeface="Verdana"/>
              </a:rPr>
              <a:t>2026</a:t>
            </a:r>
            <a:endParaRPr sz="3050">
              <a:latin typeface="Verdana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0"/>
            <a:ext cx="10103485" cy="10287000"/>
            <a:chOff x="0" y="0"/>
            <a:chExt cx="10103485" cy="1028700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883150"/>
              <a:ext cx="5710427" cy="172745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94631" y="0"/>
              <a:ext cx="5808345" cy="10286996"/>
            </a:xfrm>
            <a:prstGeom prst="rect">
              <a:avLst/>
            </a:prstGeom>
          </p:spPr>
        </p:pic>
      </p:grp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00906" y="288358"/>
            <a:ext cx="2915569" cy="56181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559545" y="6374384"/>
            <a:ext cx="7569834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4000">
                <a:latin typeface="Arial MT"/>
                <a:cs typeface="Arial MT"/>
              </a:rPr>
              <a:t>[Please</a:t>
            </a:r>
            <a:r>
              <a:rPr dirty="0" sz="4000" spc="-150">
                <a:latin typeface="Arial MT"/>
                <a:cs typeface="Arial MT"/>
              </a:rPr>
              <a:t> </a:t>
            </a:r>
            <a:r>
              <a:rPr dirty="0" sz="4000">
                <a:latin typeface="Arial MT"/>
                <a:cs typeface="Arial MT"/>
              </a:rPr>
              <a:t>adapt</a:t>
            </a:r>
            <a:r>
              <a:rPr dirty="0" sz="4000" spc="-135">
                <a:latin typeface="Arial MT"/>
                <a:cs typeface="Arial MT"/>
              </a:rPr>
              <a:t> </a:t>
            </a:r>
            <a:r>
              <a:rPr dirty="0" sz="4000">
                <a:latin typeface="Arial MT"/>
                <a:cs typeface="Arial MT"/>
              </a:rPr>
              <a:t>this</a:t>
            </a:r>
            <a:r>
              <a:rPr dirty="0" sz="4000" spc="-140">
                <a:latin typeface="Arial MT"/>
                <a:cs typeface="Arial MT"/>
              </a:rPr>
              <a:t> </a:t>
            </a:r>
            <a:r>
              <a:rPr dirty="0" sz="4000">
                <a:latin typeface="Arial MT"/>
                <a:cs typeface="Arial MT"/>
              </a:rPr>
              <a:t>presentation</a:t>
            </a:r>
            <a:r>
              <a:rPr dirty="0" sz="4000" spc="-114">
                <a:latin typeface="Arial MT"/>
                <a:cs typeface="Arial MT"/>
              </a:rPr>
              <a:t> </a:t>
            </a:r>
            <a:r>
              <a:rPr dirty="0" sz="4000" spc="-25">
                <a:latin typeface="Arial MT"/>
                <a:cs typeface="Arial MT"/>
              </a:rPr>
              <a:t>to </a:t>
            </a:r>
            <a:r>
              <a:rPr dirty="0" sz="4000">
                <a:latin typeface="Arial MT"/>
                <a:cs typeface="Arial MT"/>
              </a:rPr>
              <a:t>your</a:t>
            </a:r>
            <a:r>
              <a:rPr dirty="0" sz="4000" spc="-100">
                <a:latin typeface="Arial MT"/>
                <a:cs typeface="Arial MT"/>
              </a:rPr>
              <a:t> </a:t>
            </a:r>
            <a:r>
              <a:rPr dirty="0" sz="4000">
                <a:latin typeface="Arial MT"/>
                <a:cs typeface="Arial MT"/>
              </a:rPr>
              <a:t>own</a:t>
            </a:r>
            <a:r>
              <a:rPr dirty="0" sz="4000" spc="-105">
                <a:latin typeface="Arial MT"/>
                <a:cs typeface="Arial MT"/>
              </a:rPr>
              <a:t> </a:t>
            </a:r>
            <a:r>
              <a:rPr dirty="0" sz="4000">
                <a:latin typeface="Arial MT"/>
                <a:cs typeface="Arial MT"/>
              </a:rPr>
              <a:t>school</a:t>
            </a:r>
            <a:r>
              <a:rPr dirty="0" sz="4000" spc="-105">
                <a:latin typeface="Arial MT"/>
                <a:cs typeface="Arial MT"/>
              </a:rPr>
              <a:t> </a:t>
            </a:r>
            <a:r>
              <a:rPr dirty="0" sz="4000">
                <a:latin typeface="Arial MT"/>
                <a:cs typeface="Arial MT"/>
              </a:rPr>
              <a:t>before</a:t>
            </a:r>
            <a:r>
              <a:rPr dirty="0" sz="4000" spc="-95">
                <a:latin typeface="Arial MT"/>
                <a:cs typeface="Arial MT"/>
              </a:rPr>
              <a:t> </a:t>
            </a:r>
            <a:r>
              <a:rPr dirty="0" sz="4000" spc="-20">
                <a:latin typeface="Arial MT"/>
                <a:cs typeface="Arial MT"/>
              </a:rPr>
              <a:t>use.]</a:t>
            </a:r>
            <a:endParaRPr sz="4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Questions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03160" y="3486150"/>
            <a:ext cx="9729470" cy="310007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050" spc="180">
                <a:solidFill>
                  <a:srgbClr val="6BC5ED"/>
                </a:solidFill>
                <a:latin typeface="Verdana"/>
                <a:cs typeface="Verdana"/>
              </a:rPr>
              <a:t>Who</a:t>
            </a:r>
            <a:r>
              <a:rPr dirty="0" sz="3050" spc="-22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wants</a:t>
            </a:r>
            <a:r>
              <a:rPr dirty="0" sz="3050" spc="-22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us</a:t>
            </a:r>
            <a:r>
              <a:rPr dirty="0" sz="3050" spc="-22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50">
                <a:solidFill>
                  <a:srgbClr val="6BC5ED"/>
                </a:solidFill>
                <a:latin typeface="Verdana"/>
                <a:cs typeface="Verdana"/>
              </a:rPr>
              <a:t>to</a:t>
            </a:r>
            <a:r>
              <a:rPr dirty="0" sz="3050" spc="-24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80">
                <a:solidFill>
                  <a:srgbClr val="6BC5ED"/>
                </a:solidFill>
                <a:latin typeface="Verdana"/>
                <a:cs typeface="Verdana"/>
              </a:rPr>
              <a:t>get</a:t>
            </a:r>
            <a:r>
              <a:rPr dirty="0" sz="3050" spc="-22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65">
                <a:solidFill>
                  <a:srgbClr val="6BC5ED"/>
                </a:solidFill>
                <a:latin typeface="Verdana"/>
                <a:cs typeface="Verdana"/>
              </a:rPr>
              <a:t>the</a:t>
            </a:r>
            <a:r>
              <a:rPr dirty="0" sz="3050" spc="-22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best</a:t>
            </a:r>
            <a:r>
              <a:rPr dirty="0" sz="3050" spc="-24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65">
                <a:solidFill>
                  <a:srgbClr val="6BC5ED"/>
                </a:solidFill>
                <a:latin typeface="Verdana"/>
                <a:cs typeface="Verdana"/>
              </a:rPr>
              <a:t>out</a:t>
            </a:r>
            <a:r>
              <a:rPr dirty="0" sz="3050" spc="-23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of</a:t>
            </a:r>
            <a:r>
              <a:rPr dirty="0" sz="3050" spc="-22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45">
                <a:solidFill>
                  <a:srgbClr val="6BC5ED"/>
                </a:solidFill>
                <a:latin typeface="Verdana"/>
                <a:cs typeface="Verdana"/>
              </a:rPr>
              <a:t>his/her</a:t>
            </a:r>
            <a:r>
              <a:rPr dirty="0" sz="3050" spc="-22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70">
                <a:solidFill>
                  <a:srgbClr val="6BC5ED"/>
                </a:solidFill>
                <a:latin typeface="Verdana"/>
                <a:cs typeface="Verdana"/>
              </a:rPr>
              <a:t>child?</a:t>
            </a:r>
            <a:endParaRPr sz="30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905"/>
              </a:spcBef>
            </a:pPr>
            <a:endParaRPr sz="30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3050" spc="180">
                <a:solidFill>
                  <a:srgbClr val="6BC5ED"/>
                </a:solidFill>
                <a:latin typeface="Verdana"/>
                <a:cs typeface="Verdana"/>
              </a:rPr>
              <a:t>Who</a:t>
            </a:r>
            <a:r>
              <a:rPr dirty="0" sz="3050" spc="-24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50">
                <a:solidFill>
                  <a:srgbClr val="6BC5ED"/>
                </a:solidFill>
                <a:latin typeface="Verdana"/>
                <a:cs typeface="Verdana"/>
              </a:rPr>
              <a:t>knows</a:t>
            </a:r>
            <a:r>
              <a:rPr dirty="0" sz="3050" spc="-24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70">
                <a:solidFill>
                  <a:srgbClr val="6BC5ED"/>
                </a:solidFill>
                <a:latin typeface="Verdana"/>
                <a:cs typeface="Verdana"/>
              </a:rPr>
              <a:t>what</a:t>
            </a:r>
            <a:r>
              <a:rPr dirty="0" sz="3050" spc="-24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70">
                <a:solidFill>
                  <a:srgbClr val="6BC5ED"/>
                </a:solidFill>
                <a:latin typeface="Verdana"/>
                <a:cs typeface="Verdana"/>
              </a:rPr>
              <a:t>is</a:t>
            </a:r>
            <a:r>
              <a:rPr dirty="0" sz="3050" spc="-24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best</a:t>
            </a:r>
            <a:r>
              <a:rPr dirty="0" sz="3050" spc="-24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70">
                <a:solidFill>
                  <a:srgbClr val="6BC5ED"/>
                </a:solidFill>
                <a:latin typeface="Verdana"/>
                <a:cs typeface="Verdana"/>
              </a:rPr>
              <a:t>then?</a:t>
            </a:r>
            <a:endParaRPr sz="30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895"/>
              </a:spcBef>
            </a:pPr>
            <a:endParaRPr sz="30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3050" spc="180">
                <a:solidFill>
                  <a:srgbClr val="6BC5ED"/>
                </a:solidFill>
                <a:latin typeface="Verdana"/>
                <a:cs typeface="Verdana"/>
              </a:rPr>
              <a:t>Who</a:t>
            </a:r>
            <a:r>
              <a:rPr dirty="0" sz="3050" spc="-24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50">
                <a:solidFill>
                  <a:srgbClr val="6BC5ED"/>
                </a:solidFill>
                <a:latin typeface="Verdana"/>
                <a:cs typeface="Verdana"/>
              </a:rPr>
              <a:t>knows</a:t>
            </a:r>
            <a:r>
              <a:rPr dirty="0" sz="3050" spc="-24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125">
                <a:solidFill>
                  <a:srgbClr val="6BC5ED"/>
                </a:solidFill>
                <a:latin typeface="Verdana"/>
                <a:cs typeface="Verdana"/>
              </a:rPr>
              <a:t>how</a:t>
            </a:r>
            <a:r>
              <a:rPr dirty="0" sz="3050" spc="-24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to</a:t>
            </a:r>
            <a:r>
              <a:rPr dirty="0" sz="3050" spc="-26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80">
                <a:solidFill>
                  <a:srgbClr val="6BC5ED"/>
                </a:solidFill>
                <a:latin typeface="Verdana"/>
                <a:cs typeface="Verdana"/>
              </a:rPr>
              <a:t>get</a:t>
            </a:r>
            <a:r>
              <a:rPr dirty="0" sz="3050" spc="-24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this</a:t>
            </a:r>
            <a:r>
              <a:rPr dirty="0" sz="3050" spc="-24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65">
                <a:solidFill>
                  <a:srgbClr val="6BC5ED"/>
                </a:solidFill>
                <a:latin typeface="Verdana"/>
                <a:cs typeface="Verdana"/>
              </a:rPr>
              <a:t>out</a:t>
            </a:r>
            <a:r>
              <a:rPr dirty="0" sz="3050" spc="-26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of</a:t>
            </a:r>
            <a:r>
              <a:rPr dirty="0" sz="3050" spc="-254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50">
                <a:solidFill>
                  <a:srgbClr val="6BC5ED"/>
                </a:solidFill>
                <a:latin typeface="Verdana"/>
                <a:cs typeface="Verdana"/>
              </a:rPr>
              <a:t>his/her</a:t>
            </a:r>
            <a:r>
              <a:rPr dirty="0" sz="3050" spc="-24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65">
                <a:solidFill>
                  <a:srgbClr val="6BC5ED"/>
                </a:solidFill>
                <a:latin typeface="Verdana"/>
                <a:cs typeface="Verdana"/>
              </a:rPr>
              <a:t>child?</a:t>
            </a:r>
            <a:endParaRPr sz="30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What</a:t>
            </a:r>
            <a:r>
              <a:rPr dirty="0" spc="-60"/>
              <a:t> </a:t>
            </a:r>
            <a:r>
              <a:rPr dirty="0"/>
              <a:t>do</a:t>
            </a:r>
            <a:r>
              <a:rPr dirty="0" spc="-45"/>
              <a:t> </a:t>
            </a:r>
            <a:r>
              <a:rPr dirty="0"/>
              <a:t>we</a:t>
            </a:r>
            <a:r>
              <a:rPr dirty="0" spc="-60"/>
              <a:t> </a:t>
            </a:r>
            <a:r>
              <a:rPr dirty="0" spc="-10"/>
              <a:t>know?</a:t>
            </a:r>
          </a:p>
          <a:p>
            <a:pPr marL="12700" marR="5080">
              <a:lnSpc>
                <a:spcPct val="140300"/>
              </a:lnSpc>
              <a:spcBef>
                <a:spcPts val="1005"/>
              </a:spcBef>
            </a:pPr>
            <a:r>
              <a:rPr dirty="0" sz="3050" spc="75">
                <a:solidFill>
                  <a:srgbClr val="6BC5ED"/>
                </a:solidFill>
                <a:latin typeface="Verdana"/>
                <a:cs typeface="Verdana"/>
              </a:rPr>
              <a:t>Our</a:t>
            </a:r>
            <a:r>
              <a:rPr dirty="0" sz="3050" spc="-27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60">
                <a:solidFill>
                  <a:srgbClr val="6BC5ED"/>
                </a:solidFill>
                <a:latin typeface="Verdana"/>
                <a:cs typeface="Verdana"/>
              </a:rPr>
              <a:t>children</a:t>
            </a:r>
            <a:r>
              <a:rPr dirty="0" sz="3050" spc="-26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45">
                <a:solidFill>
                  <a:srgbClr val="6BC5ED"/>
                </a:solidFill>
                <a:latin typeface="Verdana"/>
                <a:cs typeface="Verdana"/>
              </a:rPr>
              <a:t>are</a:t>
            </a:r>
            <a:r>
              <a:rPr dirty="0" sz="3050" spc="-26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85">
                <a:solidFill>
                  <a:srgbClr val="6BC5ED"/>
                </a:solidFill>
                <a:latin typeface="Verdana"/>
                <a:cs typeface="Verdana"/>
              </a:rPr>
              <a:t>growing</a:t>
            </a:r>
            <a:r>
              <a:rPr dirty="0" sz="3050" spc="-26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150">
                <a:solidFill>
                  <a:srgbClr val="6BC5ED"/>
                </a:solidFill>
                <a:latin typeface="Verdana"/>
                <a:cs typeface="Verdana"/>
              </a:rPr>
              <a:t>up</a:t>
            </a:r>
            <a:r>
              <a:rPr dirty="0" sz="3050" spc="-27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55">
                <a:solidFill>
                  <a:srgbClr val="6BC5ED"/>
                </a:solidFill>
                <a:latin typeface="Verdana"/>
                <a:cs typeface="Verdana"/>
              </a:rPr>
              <a:t>in</a:t>
            </a:r>
            <a:r>
              <a:rPr dirty="0" sz="3050" spc="-26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45">
                <a:solidFill>
                  <a:srgbClr val="6BC5ED"/>
                </a:solidFill>
                <a:latin typeface="Verdana"/>
                <a:cs typeface="Verdana"/>
              </a:rPr>
              <a:t>a</a:t>
            </a:r>
            <a:r>
              <a:rPr dirty="0" sz="3050" spc="-27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45">
                <a:solidFill>
                  <a:srgbClr val="6BC5ED"/>
                </a:solidFill>
                <a:latin typeface="Verdana"/>
                <a:cs typeface="Verdana"/>
              </a:rPr>
              <a:t>metropolitan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environment,</a:t>
            </a:r>
            <a:r>
              <a:rPr dirty="0" sz="3050" spc="-17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110">
                <a:solidFill>
                  <a:srgbClr val="6BC5ED"/>
                </a:solidFill>
                <a:latin typeface="Verdana"/>
                <a:cs typeface="Verdana"/>
              </a:rPr>
              <a:t>which</a:t>
            </a:r>
            <a:r>
              <a:rPr dirty="0" sz="3050" spc="-15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brings</a:t>
            </a:r>
            <a:r>
              <a:rPr dirty="0" sz="3050" spc="-15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6BC5ED"/>
                </a:solidFill>
                <a:latin typeface="Verdana"/>
                <a:cs typeface="Verdana"/>
              </a:rPr>
              <a:t>challenges.</a:t>
            </a:r>
            <a:endParaRPr sz="30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03160" y="5255767"/>
            <a:ext cx="10851515" cy="4590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0300"/>
              </a:lnSpc>
              <a:spcBef>
                <a:spcPts val="100"/>
              </a:spcBef>
            </a:pP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There</a:t>
            </a:r>
            <a:r>
              <a:rPr dirty="0" sz="3050" spc="-26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70">
                <a:solidFill>
                  <a:srgbClr val="6BC5ED"/>
                </a:solidFill>
                <a:latin typeface="Verdana"/>
                <a:cs typeface="Verdana"/>
              </a:rPr>
              <a:t>is</a:t>
            </a:r>
            <a:r>
              <a:rPr dirty="0" sz="3050" spc="-254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45">
                <a:solidFill>
                  <a:srgbClr val="6BC5ED"/>
                </a:solidFill>
                <a:latin typeface="Verdana"/>
                <a:cs typeface="Verdana"/>
              </a:rPr>
              <a:t>a</a:t>
            </a:r>
            <a:r>
              <a:rPr dirty="0" sz="3050" spc="-254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lot</a:t>
            </a:r>
            <a:r>
              <a:rPr dirty="0" sz="3050" spc="-27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of</a:t>
            </a:r>
            <a:r>
              <a:rPr dirty="0" sz="3050" spc="-26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90">
                <a:solidFill>
                  <a:srgbClr val="6BC5ED"/>
                </a:solidFill>
                <a:latin typeface="Verdana"/>
                <a:cs typeface="Verdana"/>
              </a:rPr>
              <a:t>knowledge</a:t>
            </a:r>
            <a:r>
              <a:rPr dirty="0" sz="3050" spc="-254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65">
                <a:solidFill>
                  <a:srgbClr val="6BC5ED"/>
                </a:solidFill>
                <a:latin typeface="Verdana"/>
                <a:cs typeface="Verdana"/>
              </a:rPr>
              <a:t>about</a:t>
            </a:r>
            <a:r>
              <a:rPr dirty="0" sz="3050" spc="-27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125">
                <a:solidFill>
                  <a:srgbClr val="6BC5ED"/>
                </a:solidFill>
                <a:latin typeface="Verdana"/>
                <a:cs typeface="Verdana"/>
              </a:rPr>
              <a:t>how</a:t>
            </a:r>
            <a:r>
              <a:rPr dirty="0" sz="3050" spc="-26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105">
                <a:solidFill>
                  <a:srgbClr val="6BC5ED"/>
                </a:solidFill>
                <a:latin typeface="Verdana"/>
                <a:cs typeface="Verdana"/>
              </a:rPr>
              <a:t>we</a:t>
            </a:r>
            <a:r>
              <a:rPr dirty="0" sz="3050" spc="-254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70">
                <a:solidFill>
                  <a:srgbClr val="6BC5ED"/>
                </a:solidFill>
                <a:latin typeface="Verdana"/>
                <a:cs typeface="Verdana"/>
              </a:rPr>
              <a:t>can</a:t>
            </a:r>
            <a:r>
              <a:rPr dirty="0" sz="3050" spc="-26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30">
                <a:solidFill>
                  <a:srgbClr val="6BC5ED"/>
                </a:solidFill>
                <a:latin typeface="Verdana"/>
                <a:cs typeface="Verdana"/>
              </a:rPr>
              <a:t>offer</a:t>
            </a:r>
            <a:r>
              <a:rPr dirty="0" sz="3050" spc="-24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25">
                <a:solidFill>
                  <a:srgbClr val="6BC5ED"/>
                </a:solidFill>
                <a:latin typeface="Verdana"/>
                <a:cs typeface="Verdana"/>
              </a:rPr>
              <a:t>our </a:t>
            </a:r>
            <a:r>
              <a:rPr dirty="0" sz="3050" spc="65">
                <a:solidFill>
                  <a:srgbClr val="6BC5ED"/>
                </a:solidFill>
                <a:latin typeface="Verdana"/>
                <a:cs typeface="Verdana"/>
              </a:rPr>
              <a:t>children</a:t>
            </a:r>
            <a:r>
              <a:rPr dirty="0" sz="3050" spc="-22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65">
                <a:solidFill>
                  <a:srgbClr val="6BC5ED"/>
                </a:solidFill>
                <a:latin typeface="Verdana"/>
                <a:cs typeface="Verdana"/>
              </a:rPr>
              <a:t>the</a:t>
            </a:r>
            <a:r>
              <a:rPr dirty="0" sz="3050" spc="-22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best</a:t>
            </a:r>
            <a:r>
              <a:rPr dirty="0" sz="3050" spc="-22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possible</a:t>
            </a:r>
            <a:r>
              <a:rPr dirty="0" sz="3050" spc="-23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opportunities.</a:t>
            </a:r>
            <a:r>
              <a:rPr dirty="0" sz="3050" spc="-254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190">
                <a:solidFill>
                  <a:srgbClr val="6BC5ED"/>
                </a:solidFill>
                <a:latin typeface="Verdana"/>
                <a:cs typeface="Verdana"/>
              </a:rPr>
              <a:t>We</a:t>
            </a:r>
            <a:r>
              <a:rPr dirty="0" sz="3050" spc="-21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75">
                <a:solidFill>
                  <a:srgbClr val="6BC5ED"/>
                </a:solidFill>
                <a:latin typeface="Verdana"/>
                <a:cs typeface="Verdana"/>
              </a:rPr>
              <a:t>as</a:t>
            </a:r>
            <a:r>
              <a:rPr dirty="0" sz="3050" spc="-229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40">
                <a:solidFill>
                  <a:srgbClr val="6BC5ED"/>
                </a:solidFill>
                <a:latin typeface="Verdana"/>
                <a:cs typeface="Verdana"/>
              </a:rPr>
              <a:t>a</a:t>
            </a:r>
            <a:r>
              <a:rPr dirty="0" sz="3050" spc="-18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6BC5ED"/>
                </a:solidFill>
                <a:latin typeface="Verdana"/>
                <a:cs typeface="Verdana"/>
              </a:rPr>
              <a:t>school </a:t>
            </a:r>
            <a:r>
              <a:rPr dirty="0" sz="3050" spc="55">
                <a:solidFill>
                  <a:srgbClr val="6BC5ED"/>
                </a:solidFill>
                <a:latin typeface="Verdana"/>
                <a:cs typeface="Verdana"/>
              </a:rPr>
              <a:t>work</a:t>
            </a:r>
            <a:r>
              <a:rPr dirty="0" sz="3050" spc="-229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50">
                <a:solidFill>
                  <a:srgbClr val="6BC5ED"/>
                </a:solidFill>
                <a:latin typeface="Verdana"/>
                <a:cs typeface="Verdana"/>
              </a:rPr>
              <a:t>from</a:t>
            </a:r>
            <a:r>
              <a:rPr dirty="0" sz="3050" spc="-229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this</a:t>
            </a:r>
            <a:r>
              <a:rPr dirty="0" sz="3050" spc="-229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90">
                <a:solidFill>
                  <a:srgbClr val="6BC5ED"/>
                </a:solidFill>
                <a:latin typeface="Verdana"/>
                <a:cs typeface="Verdana"/>
              </a:rPr>
              <a:t>knowledge</a:t>
            </a:r>
            <a:r>
              <a:rPr dirty="0" sz="3050" spc="-22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90">
                <a:solidFill>
                  <a:srgbClr val="6BC5ED"/>
                </a:solidFill>
                <a:latin typeface="Verdana"/>
                <a:cs typeface="Verdana"/>
              </a:rPr>
              <a:t>and</a:t>
            </a:r>
            <a:r>
              <a:rPr dirty="0" sz="3050" spc="-22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70">
                <a:solidFill>
                  <a:srgbClr val="6BC5ED"/>
                </a:solidFill>
                <a:latin typeface="Verdana"/>
                <a:cs typeface="Verdana"/>
              </a:rPr>
              <a:t>want</a:t>
            </a:r>
            <a:r>
              <a:rPr dirty="0" sz="3050" spc="-23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to</a:t>
            </a:r>
            <a:r>
              <a:rPr dirty="0" sz="3050" spc="-23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expand</a:t>
            </a:r>
            <a:r>
              <a:rPr dirty="0" sz="3050" spc="-22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45">
                <a:solidFill>
                  <a:srgbClr val="6BC5ED"/>
                </a:solidFill>
                <a:latin typeface="Verdana"/>
                <a:cs typeface="Verdana"/>
              </a:rPr>
              <a:t>the </a:t>
            </a:r>
            <a:r>
              <a:rPr dirty="0" sz="3050" spc="-10">
                <a:solidFill>
                  <a:srgbClr val="6BC5ED"/>
                </a:solidFill>
                <a:latin typeface="Verdana"/>
                <a:cs typeface="Verdana"/>
              </a:rPr>
              <a:t>knowledge.</a:t>
            </a:r>
            <a:endParaRPr sz="30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440"/>
              </a:spcBef>
            </a:pPr>
            <a:endParaRPr sz="3050">
              <a:latin typeface="Verdana"/>
              <a:cs typeface="Verdana"/>
            </a:endParaRPr>
          </a:p>
          <a:p>
            <a:pPr marL="12700" marR="707390">
              <a:lnSpc>
                <a:spcPct val="140000"/>
              </a:lnSpc>
            </a:pPr>
            <a:r>
              <a:rPr dirty="0" sz="3050" spc="75">
                <a:solidFill>
                  <a:srgbClr val="6BC5ED"/>
                </a:solidFill>
                <a:latin typeface="Verdana"/>
                <a:cs typeface="Verdana"/>
              </a:rPr>
              <a:t>Our</a:t>
            </a:r>
            <a:r>
              <a:rPr dirty="0" sz="3050" spc="-24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60">
                <a:solidFill>
                  <a:srgbClr val="6BC5ED"/>
                </a:solidFill>
                <a:latin typeface="Verdana"/>
                <a:cs typeface="Verdana"/>
              </a:rPr>
              <a:t>children</a:t>
            </a:r>
            <a:r>
              <a:rPr dirty="0" sz="3050" spc="-24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90">
                <a:solidFill>
                  <a:srgbClr val="6BC5ED"/>
                </a:solidFill>
                <a:latin typeface="Verdana"/>
                <a:cs typeface="Verdana"/>
              </a:rPr>
              <a:t>need</a:t>
            </a:r>
            <a:r>
              <a:rPr dirty="0" sz="3050" spc="-23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our</a:t>
            </a:r>
            <a:r>
              <a:rPr dirty="0" sz="3050" spc="-24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80">
                <a:solidFill>
                  <a:srgbClr val="6BC5ED"/>
                </a:solidFill>
                <a:latin typeface="Verdana"/>
                <a:cs typeface="Verdana"/>
              </a:rPr>
              <a:t>help</a:t>
            </a:r>
            <a:r>
              <a:rPr dirty="0" sz="3050" spc="-24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80">
                <a:solidFill>
                  <a:srgbClr val="6BC5ED"/>
                </a:solidFill>
                <a:latin typeface="Verdana"/>
                <a:cs typeface="Verdana"/>
              </a:rPr>
              <a:t>and</a:t>
            </a:r>
            <a:r>
              <a:rPr dirty="0" sz="3050" spc="-24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55">
                <a:solidFill>
                  <a:srgbClr val="6BC5ED"/>
                </a:solidFill>
                <a:latin typeface="Verdana"/>
                <a:cs typeface="Verdana"/>
              </a:rPr>
              <a:t>support</a:t>
            </a:r>
            <a:r>
              <a:rPr dirty="0" sz="3050" spc="-24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to</a:t>
            </a:r>
            <a:r>
              <a:rPr dirty="0" sz="3050" spc="-254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80">
                <a:solidFill>
                  <a:srgbClr val="6BC5ED"/>
                </a:solidFill>
                <a:latin typeface="Verdana"/>
                <a:cs typeface="Verdana"/>
              </a:rPr>
              <a:t>thrive,</a:t>
            </a:r>
            <a:r>
              <a:rPr dirty="0" sz="3050" spc="-25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25">
                <a:solidFill>
                  <a:srgbClr val="6BC5ED"/>
                </a:solidFill>
                <a:latin typeface="Verdana"/>
                <a:cs typeface="Verdana"/>
              </a:rPr>
              <a:t>so </a:t>
            </a:r>
            <a:r>
              <a:rPr dirty="0" sz="3050" spc="-55">
                <a:solidFill>
                  <a:srgbClr val="6BC5ED"/>
                </a:solidFill>
                <a:latin typeface="Verdana"/>
                <a:cs typeface="Verdana"/>
              </a:rPr>
              <a:t>let's</a:t>
            </a:r>
            <a:r>
              <a:rPr dirty="0" sz="3050" spc="-27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55">
                <a:solidFill>
                  <a:srgbClr val="6BC5ED"/>
                </a:solidFill>
                <a:latin typeface="Verdana"/>
                <a:cs typeface="Verdana"/>
              </a:rPr>
              <a:t>work</a:t>
            </a:r>
            <a:r>
              <a:rPr dirty="0" sz="3050" spc="-27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6BC5ED"/>
                </a:solidFill>
                <a:latin typeface="Verdana"/>
                <a:cs typeface="Verdana"/>
              </a:rPr>
              <a:t>together.</a:t>
            </a:r>
            <a:endParaRPr sz="30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dirty="0" spc="-90"/>
              <a:t> </a:t>
            </a:r>
            <a:r>
              <a:rPr dirty="0"/>
              <a:t>project</a:t>
            </a:r>
            <a:r>
              <a:rPr dirty="0" spc="-60"/>
              <a:t> </a:t>
            </a:r>
            <a:r>
              <a:rPr dirty="0"/>
              <a:t>–</a:t>
            </a:r>
            <a:r>
              <a:rPr dirty="0" spc="-95"/>
              <a:t> </a:t>
            </a:r>
            <a:r>
              <a:rPr dirty="0" spc="-10"/>
              <a:t>Goals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03160" y="3486150"/>
            <a:ext cx="6437630" cy="44043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050" spc="70">
                <a:solidFill>
                  <a:srgbClr val="6BC5ED"/>
                </a:solidFill>
                <a:latin typeface="Verdana"/>
                <a:cs typeface="Verdana"/>
              </a:rPr>
              <a:t>Equal</a:t>
            </a:r>
            <a:r>
              <a:rPr dirty="0" sz="3050" spc="-10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opportunities</a:t>
            </a:r>
            <a:r>
              <a:rPr dirty="0" sz="3050" spc="-12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55">
                <a:solidFill>
                  <a:srgbClr val="6BC5ED"/>
                </a:solidFill>
                <a:latin typeface="Verdana"/>
                <a:cs typeface="Verdana"/>
              </a:rPr>
              <a:t>in</a:t>
            </a:r>
            <a:r>
              <a:rPr dirty="0" sz="3050" spc="-9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55">
                <a:solidFill>
                  <a:srgbClr val="6BC5ED"/>
                </a:solidFill>
                <a:latin typeface="Verdana"/>
                <a:cs typeface="Verdana"/>
              </a:rPr>
              <a:t>education</a:t>
            </a:r>
            <a:endParaRPr sz="30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905"/>
              </a:spcBef>
            </a:pPr>
            <a:endParaRPr sz="30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Utilising</a:t>
            </a:r>
            <a:r>
              <a:rPr dirty="0" sz="3050" spc="9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6BC5ED"/>
                </a:solidFill>
                <a:latin typeface="Verdana"/>
                <a:cs typeface="Verdana"/>
              </a:rPr>
              <a:t>talent</a:t>
            </a:r>
            <a:endParaRPr sz="3050">
              <a:latin typeface="Verdana"/>
              <a:cs typeface="Verdana"/>
            </a:endParaRPr>
          </a:p>
          <a:p>
            <a:pPr marL="12700" marR="309880">
              <a:lnSpc>
                <a:spcPts val="10270"/>
              </a:lnSpc>
              <a:spcBef>
                <a:spcPts val="1235"/>
              </a:spcBef>
            </a:pPr>
            <a:r>
              <a:rPr dirty="0" sz="3050" spc="90">
                <a:solidFill>
                  <a:srgbClr val="6BC5ED"/>
                </a:solidFill>
                <a:latin typeface="Verdana"/>
                <a:cs typeface="Verdana"/>
              </a:rPr>
              <a:t>More</a:t>
            </a:r>
            <a:r>
              <a:rPr dirty="0" sz="3050" spc="-21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students</a:t>
            </a:r>
            <a:r>
              <a:rPr dirty="0" sz="3050" spc="-21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at</a:t>
            </a:r>
            <a:r>
              <a:rPr dirty="0" sz="3050" spc="-204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70">
                <a:solidFill>
                  <a:srgbClr val="6BC5ED"/>
                </a:solidFill>
                <a:latin typeface="Verdana"/>
                <a:cs typeface="Verdana"/>
              </a:rPr>
              <a:t>the</a:t>
            </a:r>
            <a:r>
              <a:rPr dirty="0" sz="3050" spc="-22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55">
                <a:solidFill>
                  <a:srgbClr val="6BC5ED"/>
                </a:solidFill>
                <a:latin typeface="Verdana"/>
                <a:cs typeface="Verdana"/>
              </a:rPr>
              <a:t>right</a:t>
            </a:r>
            <a:r>
              <a:rPr dirty="0" sz="3050" spc="-19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6BC5ED"/>
                </a:solidFill>
                <a:latin typeface="Verdana"/>
                <a:cs typeface="Verdana"/>
              </a:rPr>
              <a:t>level </a:t>
            </a:r>
            <a:r>
              <a:rPr dirty="0" sz="3050" spc="90">
                <a:solidFill>
                  <a:srgbClr val="6BC5ED"/>
                </a:solidFill>
                <a:latin typeface="Verdana"/>
                <a:cs typeface="Verdana"/>
              </a:rPr>
              <a:t>More</a:t>
            </a:r>
            <a:r>
              <a:rPr dirty="0" sz="3050" spc="-28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50">
                <a:solidFill>
                  <a:srgbClr val="6BC5ED"/>
                </a:solidFill>
                <a:latin typeface="Verdana"/>
                <a:cs typeface="Verdana"/>
              </a:rPr>
              <a:t>cooperation</a:t>
            </a:r>
            <a:r>
              <a:rPr dirty="0" sz="3050" spc="-27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80">
                <a:solidFill>
                  <a:srgbClr val="6BC5ED"/>
                </a:solidFill>
                <a:latin typeface="Verdana"/>
                <a:cs typeface="Verdana"/>
              </a:rPr>
              <a:t>with</a:t>
            </a:r>
            <a:r>
              <a:rPr dirty="0" sz="3050" spc="-27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6BC5ED"/>
                </a:solidFill>
                <a:latin typeface="Verdana"/>
                <a:cs typeface="Verdana"/>
              </a:rPr>
              <a:t>parents</a:t>
            </a:r>
            <a:endParaRPr sz="30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dirty="0" spc="-90"/>
              <a:t> </a:t>
            </a:r>
            <a:r>
              <a:rPr dirty="0"/>
              <a:t>project</a:t>
            </a:r>
            <a:r>
              <a:rPr dirty="0" spc="-60"/>
              <a:t> </a:t>
            </a:r>
            <a:r>
              <a:rPr dirty="0"/>
              <a:t>–</a:t>
            </a:r>
            <a:r>
              <a:rPr dirty="0" spc="-95"/>
              <a:t> </a:t>
            </a:r>
            <a:r>
              <a:rPr dirty="0" spc="-20"/>
              <a:t>How?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03160" y="3486150"/>
            <a:ext cx="5102860" cy="440436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050" spc="-10">
                <a:solidFill>
                  <a:srgbClr val="6BC5ED"/>
                </a:solidFill>
                <a:latin typeface="Verdana"/>
                <a:cs typeface="Verdana"/>
              </a:rPr>
              <a:t>Talent</a:t>
            </a:r>
            <a:r>
              <a:rPr dirty="0" sz="3050" spc="-24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6BC5ED"/>
                </a:solidFill>
                <a:latin typeface="Verdana"/>
                <a:cs typeface="Verdana"/>
              </a:rPr>
              <a:t>discovery</a:t>
            </a:r>
            <a:endParaRPr sz="3050">
              <a:latin typeface="Verdana"/>
              <a:cs typeface="Verdana"/>
            </a:endParaRPr>
          </a:p>
          <a:p>
            <a:pPr marL="12700" marR="5080">
              <a:lnSpc>
                <a:spcPct val="280500"/>
              </a:lnSpc>
              <a:spcBef>
                <a:spcPts val="5"/>
              </a:spcBef>
            </a:pP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Improving</a:t>
            </a:r>
            <a:r>
              <a:rPr dirty="0" sz="3050" spc="-19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70">
                <a:solidFill>
                  <a:srgbClr val="6BC5ED"/>
                </a:solidFill>
                <a:latin typeface="Verdana"/>
                <a:cs typeface="Verdana"/>
              </a:rPr>
              <a:t>academic</a:t>
            </a:r>
            <a:r>
              <a:rPr dirty="0" sz="3050" spc="-18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6BC5ED"/>
                </a:solidFill>
                <a:latin typeface="Verdana"/>
                <a:cs typeface="Verdana"/>
              </a:rPr>
              <a:t>skills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Training</a:t>
            </a:r>
            <a:r>
              <a:rPr dirty="0" sz="3050" spc="-12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6BC5ED"/>
                </a:solidFill>
                <a:latin typeface="Verdana"/>
                <a:cs typeface="Verdana"/>
              </a:rPr>
              <a:t>teachers </a:t>
            </a:r>
            <a:r>
              <a:rPr dirty="0" sz="3050" spc="55">
                <a:solidFill>
                  <a:srgbClr val="6BC5ED"/>
                </a:solidFill>
                <a:latin typeface="Verdana"/>
                <a:cs typeface="Verdana"/>
              </a:rPr>
              <a:t>Cooperating</a:t>
            </a:r>
            <a:r>
              <a:rPr dirty="0" sz="3050" spc="-28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80">
                <a:solidFill>
                  <a:srgbClr val="6BC5ED"/>
                </a:solidFill>
                <a:latin typeface="Verdana"/>
                <a:cs typeface="Verdana"/>
              </a:rPr>
              <a:t>with</a:t>
            </a:r>
            <a:r>
              <a:rPr dirty="0" sz="3050" spc="-28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6BC5ED"/>
                </a:solidFill>
                <a:latin typeface="Verdana"/>
                <a:cs typeface="Verdana"/>
              </a:rPr>
              <a:t>parents</a:t>
            </a:r>
            <a:endParaRPr sz="30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dirty="0" spc="-90"/>
              <a:t> </a:t>
            </a:r>
            <a:r>
              <a:rPr dirty="0"/>
              <a:t>project</a:t>
            </a:r>
            <a:r>
              <a:rPr dirty="0" spc="-60"/>
              <a:t> </a:t>
            </a:r>
            <a:r>
              <a:rPr dirty="0"/>
              <a:t>–</a:t>
            </a:r>
            <a:r>
              <a:rPr dirty="0" spc="-95"/>
              <a:t> </a:t>
            </a:r>
            <a:r>
              <a:rPr dirty="0" spc="-10"/>
              <a:t>Concrete</a:t>
            </a:r>
          </a:p>
          <a:p>
            <a:pPr marL="12700" marR="5080">
              <a:lnSpc>
                <a:spcPct val="140300"/>
              </a:lnSpc>
              <a:spcBef>
                <a:spcPts val="1005"/>
              </a:spcBef>
            </a:pP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Pre-</a:t>
            </a:r>
            <a:r>
              <a:rPr dirty="0" sz="3050" spc="-60">
                <a:solidFill>
                  <a:srgbClr val="6BC5ED"/>
                </a:solidFill>
                <a:latin typeface="Verdana"/>
                <a:cs typeface="Verdana"/>
              </a:rPr>
              <a:t>testing:</a:t>
            </a:r>
            <a:r>
              <a:rPr dirty="0" sz="3050" spc="-21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COVAT</a:t>
            </a:r>
            <a:r>
              <a:rPr dirty="0" sz="3050" spc="-204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130">
                <a:solidFill>
                  <a:srgbClr val="6BC5ED"/>
                </a:solidFill>
                <a:latin typeface="Verdana"/>
                <a:cs typeface="Verdana"/>
              </a:rPr>
              <a:t>(all</a:t>
            </a:r>
            <a:r>
              <a:rPr dirty="0" sz="3050" spc="-19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50">
                <a:solidFill>
                  <a:srgbClr val="6BC5ED"/>
                </a:solidFill>
                <a:latin typeface="Verdana"/>
                <a:cs typeface="Verdana"/>
              </a:rPr>
              <a:t>first</a:t>
            </a:r>
            <a:r>
              <a:rPr dirty="0" sz="3050" spc="-19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graders</a:t>
            </a:r>
            <a:r>
              <a:rPr dirty="0" sz="3050" spc="-19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80">
                <a:solidFill>
                  <a:srgbClr val="6BC5ED"/>
                </a:solidFill>
                <a:latin typeface="Verdana"/>
                <a:cs typeface="Verdana"/>
              </a:rPr>
              <a:t>with</a:t>
            </a:r>
            <a:r>
              <a:rPr dirty="0" sz="3050" spc="-21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6BC5ED"/>
                </a:solidFill>
                <a:latin typeface="Verdana"/>
                <a:cs typeface="Verdana"/>
              </a:rPr>
              <a:t>parent consent)</a:t>
            </a:r>
            <a:endParaRPr sz="305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03160" y="5255767"/>
            <a:ext cx="8245475" cy="3287395"/>
          </a:xfrm>
          <a:prstGeom prst="rect">
            <a:avLst/>
          </a:prstGeom>
        </p:spPr>
        <p:txBody>
          <a:bodyPr wrap="square" lIns="0" tIns="2000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Programme:</a:t>
            </a:r>
            <a:r>
              <a:rPr dirty="0" sz="3050" spc="-8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6BC5ED"/>
                </a:solidFill>
                <a:latin typeface="Verdana"/>
                <a:cs typeface="Verdana"/>
              </a:rPr>
              <a:t>interventions</a:t>
            </a:r>
            <a:endParaRPr sz="3050">
              <a:latin typeface="Verdana"/>
              <a:cs typeface="Verdana"/>
            </a:endParaRPr>
          </a:p>
          <a:p>
            <a:pPr marL="1841500" indent="-914400">
              <a:lnSpc>
                <a:spcPct val="100000"/>
              </a:lnSpc>
              <a:spcBef>
                <a:spcPts val="1475"/>
              </a:spcBef>
              <a:buAutoNum type="alphaLcPeriod"/>
              <a:tabLst>
                <a:tab pos="1841500" algn="l"/>
              </a:tabLst>
            </a:pPr>
            <a:r>
              <a:rPr dirty="0" sz="3050" spc="95">
                <a:solidFill>
                  <a:srgbClr val="6BC5ED"/>
                </a:solidFill>
                <a:latin typeface="Verdana"/>
                <a:cs typeface="Verdana"/>
              </a:rPr>
              <a:t>Academic</a:t>
            </a:r>
            <a:r>
              <a:rPr dirty="0" sz="3050" spc="-27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70">
                <a:solidFill>
                  <a:srgbClr val="6BC5ED"/>
                </a:solidFill>
                <a:latin typeface="Verdana"/>
                <a:cs typeface="Verdana"/>
              </a:rPr>
              <a:t>language</a:t>
            </a:r>
            <a:r>
              <a:rPr dirty="0" sz="3050" spc="-26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65">
                <a:solidFill>
                  <a:srgbClr val="6BC5ED"/>
                </a:solidFill>
                <a:latin typeface="Verdana"/>
                <a:cs typeface="Verdana"/>
              </a:rPr>
              <a:t>programme</a:t>
            </a:r>
            <a:endParaRPr sz="3050">
              <a:latin typeface="Verdana"/>
              <a:cs typeface="Verdana"/>
            </a:endParaRPr>
          </a:p>
          <a:p>
            <a:pPr marL="1841500" indent="-914400">
              <a:lnSpc>
                <a:spcPct val="100000"/>
              </a:lnSpc>
              <a:spcBef>
                <a:spcPts val="1475"/>
              </a:spcBef>
              <a:buAutoNum type="alphaLcPeriod"/>
              <a:tabLst>
                <a:tab pos="1841500" algn="l"/>
              </a:tabLst>
            </a:pPr>
            <a:r>
              <a:rPr dirty="0" sz="3050" spc="70">
                <a:solidFill>
                  <a:srgbClr val="6BC5ED"/>
                </a:solidFill>
                <a:latin typeface="Verdana"/>
                <a:cs typeface="Verdana"/>
              </a:rPr>
              <a:t>Parent</a:t>
            </a:r>
            <a:r>
              <a:rPr dirty="0" sz="3050" spc="-26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65">
                <a:solidFill>
                  <a:srgbClr val="6BC5ED"/>
                </a:solidFill>
                <a:latin typeface="Verdana"/>
                <a:cs typeface="Verdana"/>
              </a:rPr>
              <a:t>programme</a:t>
            </a:r>
            <a:endParaRPr sz="30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905"/>
              </a:spcBef>
            </a:pPr>
            <a:endParaRPr sz="30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Post-</a:t>
            </a:r>
            <a:r>
              <a:rPr dirty="0" sz="3050" spc="-60">
                <a:solidFill>
                  <a:srgbClr val="6BC5ED"/>
                </a:solidFill>
                <a:latin typeface="Verdana"/>
                <a:cs typeface="Verdana"/>
              </a:rPr>
              <a:t>testing:</a:t>
            </a:r>
            <a:r>
              <a:rPr dirty="0" sz="3050" spc="-204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does</a:t>
            </a:r>
            <a:r>
              <a:rPr dirty="0" sz="3050" spc="-16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it</a:t>
            </a:r>
            <a:r>
              <a:rPr dirty="0" sz="3050" spc="-18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40">
                <a:solidFill>
                  <a:srgbClr val="6BC5ED"/>
                </a:solidFill>
                <a:latin typeface="Verdana"/>
                <a:cs typeface="Verdana"/>
              </a:rPr>
              <a:t>work?</a:t>
            </a:r>
            <a:endParaRPr sz="30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003160" y="1147695"/>
            <a:ext cx="8200390" cy="178117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95"/>
              </a:spcBef>
            </a:pPr>
            <a:r>
              <a:rPr dirty="0"/>
              <a:t>Right</a:t>
            </a:r>
            <a:r>
              <a:rPr dirty="0" spc="-105"/>
              <a:t> </a:t>
            </a:r>
            <a:r>
              <a:rPr dirty="0"/>
              <a:t>now:</a:t>
            </a:r>
            <a:r>
              <a:rPr dirty="0" spc="-110"/>
              <a:t> </a:t>
            </a:r>
            <a:r>
              <a:rPr dirty="0"/>
              <a:t>your</a:t>
            </a:r>
            <a:r>
              <a:rPr dirty="0" spc="-90"/>
              <a:t> </a:t>
            </a:r>
            <a:r>
              <a:rPr dirty="0"/>
              <a:t>help</a:t>
            </a:r>
            <a:r>
              <a:rPr dirty="0" spc="-95"/>
              <a:t> </a:t>
            </a:r>
            <a:r>
              <a:rPr dirty="0"/>
              <a:t>would</a:t>
            </a:r>
            <a:r>
              <a:rPr dirty="0" spc="-110"/>
              <a:t> </a:t>
            </a:r>
            <a:r>
              <a:rPr dirty="0" spc="-25"/>
              <a:t>be </a:t>
            </a:r>
            <a:r>
              <a:rPr dirty="0" spc="-10"/>
              <a:t>appreciated!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03160" y="3486150"/>
            <a:ext cx="10236835" cy="57092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Parental</a:t>
            </a:r>
            <a:r>
              <a:rPr dirty="0" sz="3050" spc="-6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65">
                <a:solidFill>
                  <a:srgbClr val="6BC5ED"/>
                </a:solidFill>
                <a:latin typeface="Verdana"/>
                <a:cs typeface="Verdana"/>
              </a:rPr>
              <a:t>consent</a:t>
            </a:r>
            <a:r>
              <a:rPr dirty="0" sz="3050" spc="-6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required</a:t>
            </a:r>
            <a:r>
              <a:rPr dirty="0" sz="3050" spc="-5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20">
                <a:solidFill>
                  <a:srgbClr val="6BC5ED"/>
                </a:solidFill>
                <a:latin typeface="Verdana"/>
                <a:cs typeface="Verdana"/>
              </a:rPr>
              <a:t>for</a:t>
            </a:r>
            <a:r>
              <a:rPr dirty="0" sz="3050" spc="-5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intervention</a:t>
            </a:r>
            <a:r>
              <a:rPr dirty="0" sz="3050" spc="-7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75">
                <a:solidFill>
                  <a:srgbClr val="6BC5ED"/>
                </a:solidFill>
                <a:latin typeface="Verdana"/>
                <a:cs typeface="Verdana"/>
              </a:rPr>
              <a:t>group</a:t>
            </a:r>
            <a:endParaRPr sz="30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435"/>
              </a:spcBef>
            </a:pPr>
            <a:endParaRPr sz="3050">
              <a:latin typeface="Verdana"/>
              <a:cs typeface="Verdana"/>
            </a:endParaRPr>
          </a:p>
          <a:p>
            <a:pPr marL="12700" marR="93980">
              <a:lnSpc>
                <a:spcPct val="140100"/>
              </a:lnSpc>
            </a:pPr>
            <a:r>
              <a:rPr dirty="0" sz="3050" spc="55">
                <a:solidFill>
                  <a:srgbClr val="6BC5ED"/>
                </a:solidFill>
                <a:latin typeface="Verdana"/>
                <a:cs typeface="Verdana"/>
              </a:rPr>
              <a:t>Participation</a:t>
            </a:r>
            <a:r>
              <a:rPr dirty="0" sz="3050" spc="-28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70">
                <a:solidFill>
                  <a:srgbClr val="6BC5ED"/>
                </a:solidFill>
                <a:latin typeface="Verdana"/>
                <a:cs typeface="Verdana"/>
              </a:rPr>
              <a:t>is</a:t>
            </a:r>
            <a:r>
              <a:rPr dirty="0" sz="3050" spc="-26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6BC5ED"/>
                </a:solidFill>
                <a:latin typeface="Verdana"/>
                <a:cs typeface="Verdana"/>
              </a:rPr>
              <a:t>voluntary</a:t>
            </a:r>
            <a:r>
              <a:rPr dirty="0" sz="3050" spc="-27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90">
                <a:solidFill>
                  <a:srgbClr val="6BC5ED"/>
                </a:solidFill>
                <a:latin typeface="Verdana"/>
                <a:cs typeface="Verdana"/>
              </a:rPr>
              <a:t>and</a:t>
            </a:r>
            <a:r>
              <a:rPr dirty="0" sz="3050" spc="-26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70">
                <a:solidFill>
                  <a:srgbClr val="6BC5ED"/>
                </a:solidFill>
                <a:latin typeface="Verdana"/>
                <a:cs typeface="Verdana"/>
              </a:rPr>
              <a:t>can</a:t>
            </a:r>
            <a:r>
              <a:rPr dirty="0" sz="3050" spc="-26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90">
                <a:solidFill>
                  <a:srgbClr val="6BC5ED"/>
                </a:solidFill>
                <a:latin typeface="Verdana"/>
                <a:cs typeface="Verdana"/>
              </a:rPr>
              <a:t>be</a:t>
            </a:r>
            <a:r>
              <a:rPr dirty="0" sz="3050" spc="-26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65">
                <a:solidFill>
                  <a:srgbClr val="6BC5ED"/>
                </a:solidFill>
                <a:latin typeface="Verdana"/>
                <a:cs typeface="Verdana"/>
              </a:rPr>
              <a:t>stopped</a:t>
            </a:r>
            <a:r>
              <a:rPr dirty="0" sz="3050" spc="-26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6BC5ED"/>
                </a:solidFill>
                <a:latin typeface="Verdana"/>
                <a:cs typeface="Verdana"/>
              </a:rPr>
              <a:t>at</a:t>
            </a:r>
            <a:r>
              <a:rPr dirty="0" sz="3050" spc="-27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25">
                <a:solidFill>
                  <a:srgbClr val="6BC5ED"/>
                </a:solidFill>
                <a:latin typeface="Verdana"/>
                <a:cs typeface="Verdana"/>
              </a:rPr>
              <a:t>any </a:t>
            </a:r>
            <a:r>
              <a:rPr dirty="0" sz="3050" spc="70">
                <a:solidFill>
                  <a:srgbClr val="6BC5ED"/>
                </a:solidFill>
                <a:latin typeface="Verdana"/>
                <a:cs typeface="Verdana"/>
              </a:rPr>
              <a:t>time</a:t>
            </a:r>
            <a:endParaRPr sz="30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430"/>
              </a:spcBef>
            </a:pPr>
            <a:endParaRPr sz="3050">
              <a:latin typeface="Verdana"/>
              <a:cs typeface="Verdana"/>
            </a:endParaRPr>
          </a:p>
          <a:p>
            <a:pPr marL="12700" marR="5080">
              <a:lnSpc>
                <a:spcPct val="140300"/>
              </a:lnSpc>
            </a:pPr>
            <a:r>
              <a:rPr dirty="0" sz="3050" spc="85">
                <a:solidFill>
                  <a:srgbClr val="6BC5ED"/>
                </a:solidFill>
                <a:latin typeface="Verdana"/>
                <a:cs typeface="Verdana"/>
              </a:rPr>
              <a:t>Not</a:t>
            </a:r>
            <a:r>
              <a:rPr dirty="0" sz="3050" spc="-254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50">
                <a:solidFill>
                  <a:srgbClr val="6BC5ED"/>
                </a:solidFill>
                <a:latin typeface="Verdana"/>
                <a:cs typeface="Verdana"/>
              </a:rPr>
              <a:t>participating</a:t>
            </a:r>
            <a:r>
              <a:rPr dirty="0" sz="3050" spc="-27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will</a:t>
            </a:r>
            <a:r>
              <a:rPr dirty="0" sz="3050" spc="-24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80">
                <a:solidFill>
                  <a:srgbClr val="6BC5ED"/>
                </a:solidFill>
                <a:latin typeface="Verdana"/>
                <a:cs typeface="Verdana"/>
              </a:rPr>
              <a:t>not</a:t>
            </a:r>
            <a:r>
              <a:rPr dirty="0" sz="3050" spc="-24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affect</a:t>
            </a:r>
            <a:r>
              <a:rPr dirty="0" sz="3050" spc="-24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60">
                <a:solidFill>
                  <a:srgbClr val="6BC5ED"/>
                </a:solidFill>
                <a:latin typeface="Verdana"/>
                <a:cs typeface="Verdana"/>
              </a:rPr>
              <a:t>the</a:t>
            </a:r>
            <a:r>
              <a:rPr dirty="0" sz="3050" spc="-23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90">
                <a:solidFill>
                  <a:srgbClr val="6BC5ED"/>
                </a:solidFill>
                <a:latin typeface="Verdana"/>
                <a:cs typeface="Verdana"/>
              </a:rPr>
              <a:t>guidance</a:t>
            </a:r>
            <a:r>
              <a:rPr dirty="0" sz="3050" spc="-24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of</a:t>
            </a:r>
            <a:r>
              <a:rPr dirty="0" sz="3050" spc="-25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20">
                <a:solidFill>
                  <a:srgbClr val="6BC5ED"/>
                </a:solidFill>
                <a:latin typeface="Verdana"/>
                <a:cs typeface="Verdana"/>
              </a:rPr>
              <a:t>your </a:t>
            </a:r>
            <a:r>
              <a:rPr dirty="0" sz="3050" spc="70">
                <a:solidFill>
                  <a:srgbClr val="6BC5ED"/>
                </a:solidFill>
                <a:latin typeface="Verdana"/>
                <a:cs typeface="Verdana"/>
              </a:rPr>
              <a:t>child</a:t>
            </a:r>
            <a:endParaRPr sz="30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2910"/>
              </a:spcBef>
            </a:pPr>
            <a:endParaRPr sz="30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dirty="0" sz="3050" spc="50">
                <a:solidFill>
                  <a:srgbClr val="6BC5ED"/>
                </a:solidFill>
                <a:latin typeface="Verdana"/>
                <a:cs typeface="Verdana"/>
              </a:rPr>
              <a:t>Consent</a:t>
            </a:r>
            <a:r>
              <a:rPr dirty="0" sz="3050" spc="-18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forms</a:t>
            </a:r>
            <a:r>
              <a:rPr dirty="0" sz="3050" spc="-190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70">
                <a:solidFill>
                  <a:srgbClr val="6BC5ED"/>
                </a:solidFill>
                <a:latin typeface="Verdana"/>
                <a:cs typeface="Verdana"/>
              </a:rPr>
              <a:t>signed</a:t>
            </a:r>
            <a:r>
              <a:rPr dirty="0" sz="3050" spc="-17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85">
                <a:solidFill>
                  <a:srgbClr val="6BC5ED"/>
                </a:solidFill>
                <a:latin typeface="Verdana"/>
                <a:cs typeface="Verdana"/>
              </a:rPr>
              <a:t>and</a:t>
            </a:r>
            <a:r>
              <a:rPr dirty="0" sz="3050" spc="-17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returned</a:t>
            </a:r>
            <a:r>
              <a:rPr dirty="0" sz="3050" spc="-17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>
                <a:solidFill>
                  <a:srgbClr val="6BC5ED"/>
                </a:solidFill>
                <a:latin typeface="Verdana"/>
                <a:cs typeface="Verdana"/>
              </a:rPr>
              <a:t>to</a:t>
            </a:r>
            <a:r>
              <a:rPr dirty="0" sz="3050" spc="-195">
                <a:solidFill>
                  <a:srgbClr val="6BC5ED"/>
                </a:solidFill>
                <a:latin typeface="Verdana"/>
                <a:cs typeface="Verdana"/>
              </a:rPr>
              <a:t> </a:t>
            </a:r>
            <a:r>
              <a:rPr dirty="0" sz="3050" spc="-10">
                <a:solidFill>
                  <a:srgbClr val="6BC5ED"/>
                </a:solidFill>
                <a:latin typeface="Verdana"/>
                <a:cs typeface="Verdana"/>
              </a:rPr>
              <a:t>school</a:t>
            </a:r>
            <a:endParaRPr sz="30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Contact</a:t>
            </a:r>
            <a:r>
              <a:rPr dirty="0" spc="-155"/>
              <a:t> </a:t>
            </a:r>
            <a:r>
              <a:rPr dirty="0" spc="-10"/>
              <a:t>persons</a:t>
            </a:r>
          </a:p>
          <a:p>
            <a:pPr marL="12700" marR="5080">
              <a:lnSpc>
                <a:spcPct val="140000"/>
              </a:lnSpc>
              <a:spcBef>
                <a:spcPts val="975"/>
              </a:spcBef>
            </a:pPr>
            <a:r>
              <a:rPr dirty="0" sz="3200">
                <a:solidFill>
                  <a:srgbClr val="6BC5ED"/>
                </a:solidFill>
              </a:rPr>
              <a:t>[Please</a:t>
            </a:r>
            <a:r>
              <a:rPr dirty="0" sz="3200" spc="-45">
                <a:solidFill>
                  <a:srgbClr val="6BC5ED"/>
                </a:solidFill>
              </a:rPr>
              <a:t> </a:t>
            </a:r>
            <a:r>
              <a:rPr dirty="0" sz="3200">
                <a:solidFill>
                  <a:srgbClr val="6BC5ED"/>
                </a:solidFill>
              </a:rPr>
              <a:t>adapt</a:t>
            </a:r>
            <a:r>
              <a:rPr dirty="0" sz="3200" spc="-35">
                <a:solidFill>
                  <a:srgbClr val="6BC5ED"/>
                </a:solidFill>
              </a:rPr>
              <a:t> </a:t>
            </a:r>
            <a:r>
              <a:rPr dirty="0" sz="3200">
                <a:solidFill>
                  <a:srgbClr val="6BC5ED"/>
                </a:solidFill>
              </a:rPr>
              <a:t>this</a:t>
            </a:r>
            <a:r>
              <a:rPr dirty="0" sz="3200" spc="-20">
                <a:solidFill>
                  <a:srgbClr val="6BC5ED"/>
                </a:solidFill>
              </a:rPr>
              <a:t> </a:t>
            </a:r>
            <a:r>
              <a:rPr dirty="0" sz="3200">
                <a:solidFill>
                  <a:srgbClr val="6BC5ED"/>
                </a:solidFill>
              </a:rPr>
              <a:t>presentation</a:t>
            </a:r>
            <a:r>
              <a:rPr dirty="0" sz="3200" spc="-55">
                <a:solidFill>
                  <a:srgbClr val="6BC5ED"/>
                </a:solidFill>
              </a:rPr>
              <a:t> </a:t>
            </a:r>
            <a:r>
              <a:rPr dirty="0" sz="3200">
                <a:solidFill>
                  <a:srgbClr val="6BC5ED"/>
                </a:solidFill>
              </a:rPr>
              <a:t>to</a:t>
            </a:r>
            <a:r>
              <a:rPr dirty="0" sz="3200" spc="-35">
                <a:solidFill>
                  <a:srgbClr val="6BC5ED"/>
                </a:solidFill>
              </a:rPr>
              <a:t> </a:t>
            </a:r>
            <a:r>
              <a:rPr dirty="0" sz="3200">
                <a:solidFill>
                  <a:srgbClr val="6BC5ED"/>
                </a:solidFill>
              </a:rPr>
              <a:t>your</a:t>
            </a:r>
            <a:r>
              <a:rPr dirty="0" sz="3200" spc="-45">
                <a:solidFill>
                  <a:srgbClr val="6BC5ED"/>
                </a:solidFill>
              </a:rPr>
              <a:t> </a:t>
            </a:r>
            <a:r>
              <a:rPr dirty="0" sz="3200">
                <a:solidFill>
                  <a:srgbClr val="6BC5ED"/>
                </a:solidFill>
              </a:rPr>
              <a:t>own</a:t>
            </a:r>
            <a:r>
              <a:rPr dirty="0" sz="3200" spc="-45">
                <a:solidFill>
                  <a:srgbClr val="6BC5ED"/>
                </a:solidFill>
              </a:rPr>
              <a:t> </a:t>
            </a:r>
            <a:r>
              <a:rPr dirty="0" sz="3200" spc="-10">
                <a:solidFill>
                  <a:srgbClr val="6BC5ED"/>
                </a:solidFill>
              </a:rPr>
              <a:t>school </a:t>
            </a:r>
            <a:r>
              <a:rPr dirty="0" sz="3200">
                <a:solidFill>
                  <a:srgbClr val="6BC5ED"/>
                </a:solidFill>
              </a:rPr>
              <a:t>before</a:t>
            </a:r>
            <a:r>
              <a:rPr dirty="0" sz="3200" spc="-70">
                <a:solidFill>
                  <a:srgbClr val="6BC5ED"/>
                </a:solidFill>
              </a:rPr>
              <a:t> </a:t>
            </a:r>
            <a:r>
              <a:rPr dirty="0" sz="3200" spc="-10">
                <a:solidFill>
                  <a:srgbClr val="6BC5ED"/>
                </a:solidFill>
              </a:rPr>
              <a:t>use.]</a:t>
            </a:r>
            <a:endParaRPr sz="3200"/>
          </a:p>
        </p:txBody>
      </p:sp>
      <p:sp>
        <p:nvSpPr>
          <p:cNvPr id="3" name="object 3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0000"/>
              </a:lnSpc>
              <a:spcBef>
                <a:spcPts val="100"/>
              </a:spcBef>
            </a:pPr>
            <a:r>
              <a:rPr dirty="0" sz="3200">
                <a:solidFill>
                  <a:srgbClr val="6BC5ED"/>
                </a:solidFill>
              </a:rPr>
              <a:t>Further</a:t>
            </a:r>
            <a:r>
              <a:rPr dirty="0" sz="3200" spc="-55">
                <a:solidFill>
                  <a:srgbClr val="6BC5ED"/>
                </a:solidFill>
              </a:rPr>
              <a:t> </a:t>
            </a:r>
            <a:r>
              <a:rPr dirty="0" sz="3200">
                <a:solidFill>
                  <a:srgbClr val="6BC5ED"/>
                </a:solidFill>
              </a:rPr>
              <a:t>information</a:t>
            </a:r>
            <a:r>
              <a:rPr dirty="0" sz="3200" spc="-30">
                <a:solidFill>
                  <a:srgbClr val="6BC5ED"/>
                </a:solidFill>
              </a:rPr>
              <a:t> </a:t>
            </a:r>
            <a:r>
              <a:rPr dirty="0" sz="3200">
                <a:solidFill>
                  <a:srgbClr val="6BC5ED"/>
                </a:solidFill>
              </a:rPr>
              <a:t>can</a:t>
            </a:r>
            <a:r>
              <a:rPr dirty="0" sz="3200" spc="-45">
                <a:solidFill>
                  <a:srgbClr val="6BC5ED"/>
                </a:solidFill>
              </a:rPr>
              <a:t> </a:t>
            </a:r>
            <a:r>
              <a:rPr dirty="0" sz="3200">
                <a:solidFill>
                  <a:srgbClr val="6BC5ED"/>
                </a:solidFill>
              </a:rPr>
              <a:t>be</a:t>
            </a:r>
            <a:r>
              <a:rPr dirty="0" sz="3200" spc="-40">
                <a:solidFill>
                  <a:srgbClr val="6BC5ED"/>
                </a:solidFill>
              </a:rPr>
              <a:t> </a:t>
            </a:r>
            <a:r>
              <a:rPr dirty="0" sz="3200">
                <a:solidFill>
                  <a:srgbClr val="6BC5ED"/>
                </a:solidFill>
              </a:rPr>
              <a:t>found</a:t>
            </a:r>
            <a:r>
              <a:rPr dirty="0" sz="3200" spc="-45">
                <a:solidFill>
                  <a:srgbClr val="6BC5ED"/>
                </a:solidFill>
              </a:rPr>
              <a:t> </a:t>
            </a:r>
            <a:r>
              <a:rPr dirty="0" sz="3200">
                <a:solidFill>
                  <a:srgbClr val="6BC5ED"/>
                </a:solidFill>
              </a:rPr>
              <a:t>in</a:t>
            </a:r>
            <a:r>
              <a:rPr dirty="0" sz="3200" spc="-30">
                <a:solidFill>
                  <a:srgbClr val="6BC5ED"/>
                </a:solidFill>
              </a:rPr>
              <a:t> </a:t>
            </a:r>
            <a:r>
              <a:rPr dirty="0" sz="3200">
                <a:solidFill>
                  <a:srgbClr val="6BC5ED"/>
                </a:solidFill>
              </a:rPr>
              <a:t>the</a:t>
            </a:r>
            <a:r>
              <a:rPr dirty="0" sz="3200" spc="-50">
                <a:solidFill>
                  <a:srgbClr val="6BC5ED"/>
                </a:solidFill>
              </a:rPr>
              <a:t> </a:t>
            </a:r>
            <a:r>
              <a:rPr dirty="0" sz="3200" spc="-10">
                <a:solidFill>
                  <a:srgbClr val="6BC5ED"/>
                </a:solidFill>
              </a:rPr>
              <a:t>Parent </a:t>
            </a:r>
            <a:r>
              <a:rPr dirty="0" sz="3200">
                <a:solidFill>
                  <a:srgbClr val="6BC5ED"/>
                </a:solidFill>
              </a:rPr>
              <a:t>Participation</a:t>
            </a:r>
            <a:r>
              <a:rPr dirty="0" sz="3200" spc="-45">
                <a:solidFill>
                  <a:srgbClr val="6BC5ED"/>
                </a:solidFill>
              </a:rPr>
              <a:t> </a:t>
            </a:r>
            <a:r>
              <a:rPr dirty="0" sz="3200">
                <a:solidFill>
                  <a:srgbClr val="6BC5ED"/>
                </a:solidFill>
              </a:rPr>
              <a:t>Guide</a:t>
            </a:r>
            <a:r>
              <a:rPr dirty="0" sz="3200" spc="-50">
                <a:solidFill>
                  <a:srgbClr val="6BC5ED"/>
                </a:solidFill>
              </a:rPr>
              <a:t> </a:t>
            </a:r>
            <a:r>
              <a:rPr dirty="0" sz="3200">
                <a:solidFill>
                  <a:srgbClr val="6BC5ED"/>
                </a:solidFill>
              </a:rPr>
              <a:t>and</a:t>
            </a:r>
            <a:r>
              <a:rPr dirty="0" sz="3200" spc="-35">
                <a:solidFill>
                  <a:srgbClr val="6BC5ED"/>
                </a:solidFill>
              </a:rPr>
              <a:t> </a:t>
            </a:r>
            <a:r>
              <a:rPr dirty="0" sz="3200">
                <a:solidFill>
                  <a:srgbClr val="6BC5ED"/>
                </a:solidFill>
              </a:rPr>
              <a:t>the</a:t>
            </a:r>
            <a:r>
              <a:rPr dirty="0" sz="3200" spc="-55">
                <a:solidFill>
                  <a:srgbClr val="6BC5ED"/>
                </a:solidFill>
              </a:rPr>
              <a:t> </a:t>
            </a:r>
            <a:r>
              <a:rPr dirty="0" u="sng" sz="3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EGE</a:t>
            </a:r>
            <a:r>
              <a:rPr dirty="0" u="sng" sz="3200" spc="-3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 </a:t>
            </a:r>
            <a:r>
              <a:rPr dirty="0" u="sng" sz="32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Resource</a:t>
            </a:r>
            <a:r>
              <a:rPr dirty="0" u="sng" sz="3200" spc="-7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 </a:t>
            </a:r>
            <a:r>
              <a:rPr dirty="0" u="sng" sz="32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Centre</a:t>
            </a:r>
            <a:r>
              <a:rPr dirty="0" sz="3200" spc="-10">
                <a:solidFill>
                  <a:srgbClr val="6BC5ED"/>
                </a:solidFill>
              </a:rPr>
              <a:t>.</a:t>
            </a:r>
            <a:endParaRPr sz="3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0"/>
                </a:moveTo>
                <a:lnTo>
                  <a:pt x="0" y="0"/>
                </a:lnTo>
                <a:lnTo>
                  <a:pt x="0" y="10286999"/>
                </a:lnTo>
                <a:lnTo>
                  <a:pt x="18287998" y="10286999"/>
                </a:lnTo>
                <a:lnTo>
                  <a:pt x="18287998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7348" y="3671696"/>
            <a:ext cx="5710428" cy="172745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9352153" y="2565400"/>
            <a:ext cx="0" cy="3940175"/>
          </a:xfrm>
          <a:custGeom>
            <a:avLst/>
            <a:gdLst/>
            <a:ahLst/>
            <a:cxnLst/>
            <a:rect l="l" t="t" r="r" b="b"/>
            <a:pathLst>
              <a:path w="0" h="3940175">
                <a:moveTo>
                  <a:pt x="0" y="3940175"/>
                </a:moveTo>
                <a:lnTo>
                  <a:pt x="0" y="0"/>
                </a:lnTo>
              </a:path>
            </a:pathLst>
          </a:custGeom>
          <a:ln w="28575">
            <a:solidFill>
              <a:srgbClr val="01359D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17354" y="3851528"/>
            <a:ext cx="5043297" cy="136791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Broekhoven, BKM.</dc:creator>
  <dcterms:created xsi:type="dcterms:W3CDTF">2026-09-09T13:24:13Z</dcterms:created>
  <dcterms:modified xsi:type="dcterms:W3CDTF">2026-09-09T13:24:13Z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2026-07-22T00:00:00Z</vt:filetime>
  </property>
  <property fmtid="{D5CDD505-2E9C-101B-9397-08002B2CF9AE}" pid="4" name="Creator">
    <vt:lpwstr>Microsoft® PowerPoint® voor Microsoft 365</vt:lpwstr>
  </property>
  <property fmtid="{D5CDD505-2E9C-101B-9397-08002B2CF9AE}" pid="5" name="LastSaved">
    <vt:filetime>2026-09-09T00:00:00Z</vt:filetime>
  </property>
  <property fmtid="{D5CDD505-2E9C-101B-9397-08002B2CF9AE}" pid="6" name="Producer">
    <vt:lpwstr>Microsoft® PowerPoint® voor Microsoft 365</vt:lpwstr>
  </property>
</Properties>
</file>