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9"/>
  </p:notesMasterIdLst>
  <p:sldIdLst>
    <p:sldId id="256" r:id="rId3"/>
    <p:sldId id="259" r:id="rId4"/>
    <p:sldId id="297" r:id="rId5"/>
    <p:sldId id="288" r:id="rId6"/>
    <p:sldId id="287" r:id="rId7"/>
    <p:sldId id="278" r:id="rId8"/>
    <p:sldId id="293" r:id="rId9"/>
    <p:sldId id="294" r:id="rId10"/>
    <p:sldId id="295" r:id="rId11"/>
    <p:sldId id="298" r:id="rId12"/>
    <p:sldId id="296" r:id="rId13"/>
    <p:sldId id="292" r:id="rId14"/>
    <p:sldId id="279" r:id="rId15"/>
    <p:sldId id="315" r:id="rId16"/>
    <p:sldId id="316" r:id="rId17"/>
    <p:sldId id="314" r:id="rId18"/>
  </p:sldIdLst>
  <p:sldSz cx="18288000" cy="10287000"/>
  <p:notesSz cx="6858000" cy="9144000"/>
  <p:embeddedFontLst>
    <p:embeddedFont>
      <p:font typeface="Montserrat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VXGpn5/fj7afMd4BTfTMimv6R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69978" autoAdjust="0"/>
  </p:normalViewPr>
  <p:slideViewPr>
    <p:cSldViewPr snapToGrid="0">
      <p:cViewPr varScale="1">
        <p:scale>
          <a:sx n="45" d="100"/>
          <a:sy n="45" d="100"/>
        </p:scale>
        <p:origin x="936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4626156E-49DD-A80A-9456-811F398C2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>
            <a:extLst>
              <a:ext uri="{FF2B5EF4-FFF2-40B4-BE49-F238E27FC236}">
                <a16:creationId xmlns:a16="http://schemas.microsoft.com/office/drawing/2014/main" id="{B7F73EA4-F9AA-4AB3-49C0-6CAC65D1A2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2122FFE3-4A4E-8AC3-0137-B7454F7AA3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A55A18CF-FE7D-FEC9-A5DD-4E03B8BB1D6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8894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3186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7968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0057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91A6AC9B-C617-CB4E-426E-E7686C945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>
            <a:extLst>
              <a:ext uri="{FF2B5EF4-FFF2-40B4-BE49-F238E27FC236}">
                <a16:creationId xmlns:a16="http://schemas.microsoft.com/office/drawing/2014/main" id="{D80887D8-1F3F-05BB-8C2A-3E9F2E215D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3ED6A574-55EA-0A49-D8C4-7703F0374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1. </a:t>
            </a:r>
            <a:r>
              <a:rPr lang="nl-NL" dirty="0" err="1"/>
              <a:t>Activate</a:t>
            </a:r>
            <a:r>
              <a:rPr lang="nl-NL" dirty="0"/>
              <a:t> </a:t>
            </a:r>
            <a:r>
              <a:rPr lang="nl-NL" dirty="0" err="1"/>
              <a:t>previous</a:t>
            </a:r>
            <a:r>
              <a:rPr lang="nl-NL" dirty="0"/>
              <a:t> </a:t>
            </a:r>
            <a:r>
              <a:rPr lang="nl-NL" dirty="0" err="1"/>
              <a:t>knowledge</a:t>
            </a: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2. Make </a:t>
            </a:r>
            <a:r>
              <a:rPr lang="nl-NL" dirty="0" err="1"/>
              <a:t>clear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meaning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 is. </a:t>
            </a:r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3. </a:t>
            </a:r>
            <a:r>
              <a:rPr lang="nl-NL" dirty="0" err="1"/>
              <a:t>Practise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word, </a:t>
            </a:r>
            <a:r>
              <a:rPr lang="nl-NL" dirty="0" err="1"/>
              <a:t>until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has </a:t>
            </a:r>
            <a:r>
              <a:rPr lang="nl-NL" dirty="0" err="1"/>
              <a:t>become</a:t>
            </a:r>
            <a:r>
              <a:rPr lang="nl-NL" dirty="0"/>
              <a:t> part of a </a:t>
            </a:r>
            <a:r>
              <a:rPr lang="nl-NL" dirty="0" err="1"/>
              <a:t>student’s</a:t>
            </a:r>
            <a:r>
              <a:rPr lang="nl-NL" dirty="0"/>
              <a:t> </a:t>
            </a:r>
            <a:r>
              <a:rPr lang="nl-NL" dirty="0" err="1"/>
              <a:t>vocabulary</a:t>
            </a: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4. Check: </a:t>
            </a:r>
            <a:r>
              <a:rPr lang="nl-NL" dirty="0" err="1"/>
              <a:t>active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passive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622FCEED-061B-BD3A-66EC-3014B5EBF7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2689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839D5374-B15A-4FC5-19C5-A16867F9C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>
            <a:extLst>
              <a:ext uri="{FF2B5EF4-FFF2-40B4-BE49-F238E27FC236}">
                <a16:creationId xmlns:a16="http://schemas.microsoft.com/office/drawing/2014/main" id="{95ABC83B-DD3F-6CC0-A3E0-AEBD72CDEC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AE371439-21E4-8958-30AF-59ABFB640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1. </a:t>
            </a:r>
            <a:r>
              <a:rPr lang="nl-NL" dirty="0" err="1"/>
              <a:t>Activate</a:t>
            </a:r>
            <a:r>
              <a:rPr lang="nl-NL" dirty="0"/>
              <a:t> </a:t>
            </a:r>
            <a:r>
              <a:rPr lang="nl-NL" dirty="0" err="1"/>
              <a:t>previous</a:t>
            </a:r>
            <a:r>
              <a:rPr lang="nl-NL" dirty="0"/>
              <a:t> </a:t>
            </a:r>
            <a:r>
              <a:rPr lang="nl-NL" dirty="0" err="1"/>
              <a:t>knowledge</a:t>
            </a: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2. Make </a:t>
            </a:r>
            <a:r>
              <a:rPr lang="nl-NL" dirty="0" err="1"/>
              <a:t>clear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meaning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 is. </a:t>
            </a:r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3. </a:t>
            </a:r>
            <a:r>
              <a:rPr lang="nl-NL" dirty="0" err="1"/>
              <a:t>Practise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word, </a:t>
            </a:r>
            <a:r>
              <a:rPr lang="nl-NL" dirty="0" err="1"/>
              <a:t>until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has </a:t>
            </a:r>
            <a:r>
              <a:rPr lang="nl-NL" dirty="0" err="1"/>
              <a:t>become</a:t>
            </a:r>
            <a:r>
              <a:rPr lang="nl-NL" dirty="0"/>
              <a:t> part of a </a:t>
            </a:r>
            <a:r>
              <a:rPr lang="nl-NL" dirty="0" err="1"/>
              <a:t>student’s</a:t>
            </a:r>
            <a:r>
              <a:rPr lang="nl-NL" dirty="0"/>
              <a:t> </a:t>
            </a:r>
            <a:r>
              <a:rPr lang="nl-NL" dirty="0" err="1"/>
              <a:t>vocabulary</a:t>
            </a:r>
            <a:endParaRPr lang="nl-N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4. Check: </a:t>
            </a:r>
            <a:r>
              <a:rPr lang="nl-NL" dirty="0" err="1"/>
              <a:t>active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passive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word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57E74A35-3583-F536-49C5-BB8C1B3F5EC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3360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86E6CAEE-6825-70B9-B4EA-9E7E5BE3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>
            <a:extLst>
              <a:ext uri="{FF2B5EF4-FFF2-40B4-BE49-F238E27FC236}">
                <a16:creationId xmlns:a16="http://schemas.microsoft.com/office/drawing/2014/main" id="{17B2CE61-CA5F-EE2A-5741-A8654913AA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>
            <a:extLst>
              <a:ext uri="{FF2B5EF4-FFF2-40B4-BE49-F238E27FC236}">
                <a16:creationId xmlns:a16="http://schemas.microsoft.com/office/drawing/2014/main" id="{01A62712-AD15-A336-DB89-3C8E9CC0CB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Birgit:</a:t>
            </a:r>
            <a:endParaRPr dirty="0"/>
          </a:p>
        </p:txBody>
      </p:sp>
      <p:sp>
        <p:nvSpPr>
          <p:cNvPr id="100" name="Google Shape;100;p2:notes">
            <a:extLst>
              <a:ext uri="{FF2B5EF4-FFF2-40B4-BE49-F238E27FC236}">
                <a16:creationId xmlns:a16="http://schemas.microsoft.com/office/drawing/2014/main" id="{05A30637-CBB7-8810-98C4-E3B8190249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42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9CD6A872-6AEE-755E-04CD-F03B67165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>
            <a:extLst>
              <a:ext uri="{FF2B5EF4-FFF2-40B4-BE49-F238E27FC236}">
                <a16:creationId xmlns:a16="http://schemas.microsoft.com/office/drawing/2014/main" id="{E939C20C-4BAA-61EB-C574-64F0780609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>
            <a:extLst>
              <a:ext uri="{FF2B5EF4-FFF2-40B4-BE49-F238E27FC236}">
                <a16:creationId xmlns:a16="http://schemas.microsoft.com/office/drawing/2014/main" id="{66D9E73F-A8E7-0510-1267-49B5A2E203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57A1F5CE-1D3C-91CF-4F10-B444FE99C26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3059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defTabSz="914445">
              <a:buFont typeface="Wingdings" panose="05000000000000000000" pitchFamily="2" charset="2"/>
              <a:buNone/>
            </a:pPr>
            <a:r>
              <a:rPr lang="en-US" sz="1200" dirty="0">
                <a:ea typeface="+mn-ea"/>
              </a:rPr>
              <a:t>Lineke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tend to have more gaps in their academic vocabulary and handle certain features of writing less confidently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have less grasp of idiomatic speech or take things more literally than intended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tend to lack ‘cultural capital’ and haven’t been exposed to the diversity of history and society critical to achievement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are likely to be unfamiliar with the conventions and expectations of academic writing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endParaRPr lang="en-US" sz="1200" dirty="0">
              <a:ea typeface="+mn-ea"/>
            </a:endParaRP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may have excellent ‘playground’ Albanian or English but this is not mirrored in their ability to use formal language and genre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may slip into a more informal tone for a task, when what is required is the adoption of formal language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may have good topic level knowledge but limited capacity to show what they know when answering in exams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200" dirty="0">
                <a:ea typeface="+mn-ea"/>
              </a:rPr>
              <a:t>They may write answers that throw information at a question without actually answering what the question requires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endParaRPr lang="en-US" sz="1200" dirty="0">
              <a:ea typeface="+mn-e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7421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400" dirty="0">
                <a:ea typeface="+mn-ea"/>
              </a:rPr>
              <a:t>This is not just an Albanian/English as a second language issue – formal Albanian or English can be regarded as an additional language for many students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400" dirty="0">
                <a:ea typeface="+mn-ea"/>
              </a:rPr>
              <a:t>Gaps in academic vocabulary often remain hidden due to apparent fluency in spoken Albanian or English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400" dirty="0">
                <a:ea typeface="+mn-ea"/>
              </a:rPr>
              <a:t>Without a good range of academic language many learners cannot achieve top grades and the vast majority </a:t>
            </a:r>
            <a:r>
              <a:rPr lang="en-US" sz="1400" i="1" dirty="0">
                <a:ea typeface="+mn-ea"/>
              </a:rPr>
              <a:t>will </a:t>
            </a:r>
            <a:r>
              <a:rPr lang="en-US" sz="1400" dirty="0">
                <a:ea typeface="+mn-ea"/>
              </a:rPr>
              <a:t>underachieve at some point </a:t>
            </a:r>
          </a:p>
          <a:p>
            <a:pPr marL="457223" indent="-457223" defTabSz="914445">
              <a:buFont typeface="Wingdings" panose="05000000000000000000" pitchFamily="2" charset="2"/>
              <a:buChar char="Ø"/>
            </a:pPr>
            <a:r>
              <a:rPr lang="en-US" sz="1400" dirty="0">
                <a:ea typeface="+mn-ea"/>
              </a:rPr>
              <a:t>Language acquisition needs to be a structured process – learners can be taught how to do it themselves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765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5368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3105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7102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Lineke</a:t>
            </a:r>
            <a:endParaRPr dirty="0"/>
          </a:p>
        </p:txBody>
      </p:sp>
      <p:sp>
        <p:nvSpPr>
          <p:cNvPr id="100" name="Google Shape;10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7773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72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1484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45" lvl="1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69" lvl="2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92" lvl="3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114" lvl="4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337" lvl="5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561" lvl="6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783" lvl="7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5006" lvl="8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2291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1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23" lvl="0" indent="-228612" algn="l">
              <a:spcBef>
                <a:spcPts val="401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45" lvl="1" indent="-228612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69" lvl="2" indent="-228612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1">
                <a:solidFill>
                  <a:srgbClr val="888888"/>
                </a:solidFill>
              </a:defRPr>
            </a:lvl3pPr>
            <a:lvl4pPr marL="1828892" lvl="3" indent="-228612" algn="l"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114" lvl="4" indent="-228612" algn="l"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337" lvl="5" indent="-228612" algn="l"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561" lvl="6" indent="-228612" algn="l"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783" lvl="7" indent="-228612" algn="l"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5006" lvl="8" indent="-228612" algn="l">
              <a:spcBef>
                <a:spcPts val="28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74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4038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406421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1"/>
            </a:lvl1pPr>
            <a:lvl2pPr marL="914445" lvl="1" indent="-38102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69" lvl="2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92" lvl="3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114" lvl="4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337" lvl="5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561" lvl="6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783" lvl="7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5006" lvl="8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2"/>
          </p:nvPr>
        </p:nvSpPr>
        <p:spPr>
          <a:xfrm>
            <a:off x="4648200" y="1600201"/>
            <a:ext cx="4038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406421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1"/>
            </a:lvl1pPr>
            <a:lvl2pPr marL="914445" lvl="1" indent="-38102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69" lvl="2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92" lvl="3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114" lvl="4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337" lvl="5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561" lvl="6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783" lvl="7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5006" lvl="8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321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23" lvl="0" indent="-22861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45" lvl="1" indent="-228612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69" lvl="2" indent="-22861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92" lvl="3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4pPr>
            <a:lvl5pPr marL="2286114" lvl="4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5pPr>
            <a:lvl6pPr marL="2743337" lvl="5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6pPr>
            <a:lvl7pPr marL="3200561" lvl="6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7pPr>
            <a:lvl8pPr marL="3657783" lvl="7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8pPr>
            <a:lvl9pPr marL="4115006" lvl="8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457201" y="2174876"/>
            <a:ext cx="4040189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38102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45" lvl="1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69" lvl="2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92" lvl="3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1"/>
            </a:lvl4pPr>
            <a:lvl5pPr marL="2286114" lvl="4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1"/>
            </a:lvl5pPr>
            <a:lvl6pPr marL="2743337" lvl="5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6pPr>
            <a:lvl7pPr marL="3200561" lvl="6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7pPr>
            <a:lvl8pPr marL="3657783" lvl="7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8pPr>
            <a:lvl9pPr marL="4115006" lvl="8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3"/>
          </p:nvPr>
        </p:nvSpPr>
        <p:spPr>
          <a:xfrm>
            <a:off x="4645027" y="1535114"/>
            <a:ext cx="4041776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23" lvl="0" indent="-22861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45" lvl="1" indent="-228612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69" lvl="2" indent="-22861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92" lvl="3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4pPr>
            <a:lvl5pPr marL="2286114" lvl="4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5pPr>
            <a:lvl6pPr marL="2743337" lvl="5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6pPr>
            <a:lvl7pPr marL="3200561" lvl="6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7pPr>
            <a:lvl8pPr marL="3657783" lvl="7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8pPr>
            <a:lvl9pPr marL="4115006" lvl="8" indent="-228612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1" b="1"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4"/>
          </p:nvPr>
        </p:nvSpPr>
        <p:spPr>
          <a:xfrm>
            <a:off x="4645027" y="2174876"/>
            <a:ext cx="4041776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38102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45" lvl="1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69" lvl="2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92" lvl="3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1"/>
            </a:lvl4pPr>
            <a:lvl5pPr marL="2286114" lvl="4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1"/>
            </a:lvl5pPr>
            <a:lvl6pPr marL="2743337" lvl="5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6pPr>
            <a:lvl7pPr marL="3200561" lvl="6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7pPr>
            <a:lvl8pPr marL="3657783" lvl="7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8pPr>
            <a:lvl9pPr marL="4115006" lvl="8" indent="-330216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1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886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5371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431822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45" lvl="1" indent="-406421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1"/>
            </a:lvl2pPr>
            <a:lvl3pPr marL="1371669" lvl="2" indent="-38102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92" lvl="3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114" lvl="4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337" lvl="5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561" lvl="6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783" lvl="7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5006" lvl="8" indent="-355619" algn="l">
              <a:spcBef>
                <a:spcPts val="401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45" lvl="1" indent="-22861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69" lvl="2" indent="-228612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1"/>
            </a:lvl3pPr>
            <a:lvl4pPr marL="1828892" lvl="3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114" lvl="4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337" lvl="5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561" lvl="6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783" lvl="7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5006" lvl="8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908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1792289" y="612776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1792289" y="5367338"/>
            <a:ext cx="54864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45" lvl="1" indent="-228612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69" lvl="2" indent="-228612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1"/>
            </a:lvl3pPr>
            <a:lvl4pPr marL="1828892" lvl="3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114" lvl="4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337" lvl="5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561" lvl="6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783" lvl="7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5006" lvl="8" indent="-228612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933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body" idx="1"/>
          </p:nvPr>
        </p:nvSpPr>
        <p:spPr>
          <a:xfrm rot="5400000">
            <a:off x="2309020" y="-251618"/>
            <a:ext cx="4525964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45" lvl="1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69" lvl="2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92" lvl="3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114" lvl="4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337" lvl="5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561" lvl="6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783" lvl="7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5006" lvl="8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6223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>
            <a:spLocks noGrp="1"/>
          </p:cNvSpPr>
          <p:nvPr>
            <p:ph type="title"/>
          </p:nvPr>
        </p:nvSpPr>
        <p:spPr>
          <a:xfrm rot="5400000">
            <a:off x="4732339" y="2171702"/>
            <a:ext cx="585152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1"/>
          </p:nvPr>
        </p:nvSpPr>
        <p:spPr>
          <a:xfrm rot="5400000">
            <a:off x="541339" y="190500"/>
            <a:ext cx="5851526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45" lvl="1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69" lvl="2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92" lvl="3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114" lvl="4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337" lvl="5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561" lvl="6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783" lvl="7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5006" lvl="8" indent="-34291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0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78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28497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"/>
          <p:cNvGrpSpPr/>
          <p:nvPr/>
        </p:nvGrpSpPr>
        <p:grpSpPr>
          <a:xfrm>
            <a:off x="0" y="-180826"/>
            <a:ext cx="6376312" cy="10467826"/>
            <a:chOff x="0" y="-47625"/>
            <a:chExt cx="1679358" cy="2756958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679358" cy="2709333"/>
            </a:xfrm>
            <a:custGeom>
              <a:avLst/>
              <a:gdLst/>
              <a:ahLst/>
              <a:cxnLst/>
              <a:rect l="l" t="t" r="r" b="b"/>
              <a:pathLst>
                <a:path w="1679358" h="2709333" extrusionOk="0">
                  <a:moveTo>
                    <a:pt x="0" y="0"/>
                  </a:moveTo>
                  <a:lnTo>
                    <a:pt x="1679358" y="0"/>
                  </a:lnTo>
                  <a:lnTo>
                    <a:pt x="16793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0" y="-47625"/>
              <a:ext cx="1679358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91;p1"/>
          <p:cNvSpPr txBox="1"/>
          <p:nvPr/>
        </p:nvSpPr>
        <p:spPr>
          <a:xfrm>
            <a:off x="7435812" y="1650842"/>
            <a:ext cx="11644200" cy="282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6000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Workshop </a:t>
            </a:r>
            <a:r>
              <a:rPr lang="nl-NL" sz="6000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academic</a:t>
            </a:r>
            <a:r>
              <a:rPr lang="nl-NL" sz="6000" b="0" i="0" u="none" strike="noStrike" cap="none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6000" b="0" i="0" u="none" strike="noStrike" cap="none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language</a:t>
            </a:r>
            <a:endParaRPr sz="6000" dirty="0"/>
          </a:p>
          <a:p>
            <a:pPr marL="0" marR="0" lvl="0" indent="0" algn="l" rtl="0">
              <a:lnSpc>
                <a:spcPct val="11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296" b="0" i="0" u="none" strike="noStrike" cap="none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624316" y="4795896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056" b="0" i="0" u="none" strike="noStrike" cap="none" dirty="0">
                <a:solidFill>
                  <a:srgbClr val="6BC5EE"/>
                </a:solidFill>
                <a:latin typeface="Montserrat"/>
                <a:ea typeface="Montserrat"/>
                <a:cs typeface="Montserrat"/>
                <a:sym typeface="Montserrat"/>
              </a:rPr>
              <a:t>20th November 2024</a:t>
            </a:r>
            <a:endParaRPr dirty="0"/>
          </a:p>
        </p:txBody>
      </p:sp>
      <p:sp>
        <p:nvSpPr>
          <p:cNvPr id="93" name="Google Shape;93;p1"/>
          <p:cNvSpPr txBox="1"/>
          <p:nvPr/>
        </p:nvSpPr>
        <p:spPr>
          <a:xfrm>
            <a:off x="7624316" y="5478109"/>
            <a:ext cx="8356608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 err="1">
                <a:solidFill>
                  <a:srgbClr val="6FB6A0"/>
                </a:solidFill>
                <a:latin typeface="Montserrat"/>
                <a:sym typeface="Montserrat"/>
              </a:rPr>
              <a:t>Welcome</a:t>
            </a:r>
            <a:r>
              <a:rPr lang="nl-NL" sz="3600" dirty="0">
                <a:solidFill>
                  <a:srgbClr val="6FB6A0"/>
                </a:solidFill>
                <a:latin typeface="Montserrat"/>
                <a:sym typeface="Montserrat"/>
              </a:rPr>
              <a:t> back!</a:t>
            </a:r>
            <a:endParaRPr sz="3600" dirty="0"/>
          </a:p>
        </p:txBody>
      </p:sp>
      <p:sp>
        <p:nvSpPr>
          <p:cNvPr id="94" name="Google Shape;94;p1"/>
          <p:cNvSpPr/>
          <p:nvPr/>
        </p:nvSpPr>
        <p:spPr>
          <a:xfrm>
            <a:off x="0" y="4883173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95" name="Google Shape;95;p1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96" name="Google Shape;96;p1"/>
          <p:cNvSpPr/>
          <p:nvPr/>
        </p:nvSpPr>
        <p:spPr>
          <a:xfrm rot="5400000">
            <a:off x="1961810" y="2332872"/>
            <a:ext cx="10474118" cy="5808374"/>
          </a:xfrm>
          <a:custGeom>
            <a:avLst/>
            <a:gdLst/>
            <a:ahLst/>
            <a:cxnLst/>
            <a:rect l="l" t="t" r="r" b="b"/>
            <a:pathLst>
              <a:path w="10474118" h="5808374" extrusionOk="0">
                <a:moveTo>
                  <a:pt x="0" y="0"/>
                </a:moveTo>
                <a:lnTo>
                  <a:pt x="10474118" y="0"/>
                </a:lnTo>
                <a:lnTo>
                  <a:pt x="10474118" y="5808374"/>
                </a:lnTo>
                <a:lnTo>
                  <a:pt x="0" y="5808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D5DB2448-EBB1-1CE4-1F00-274C35B7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>
            <a:extLst>
              <a:ext uri="{FF2B5EF4-FFF2-40B4-BE49-F238E27FC236}">
                <a16:creationId xmlns:a16="http://schemas.microsoft.com/office/drawing/2014/main" id="{8C2C1555-97DF-1253-FC00-C1BFB573CEFF}"/>
              </a:ext>
            </a:extLst>
          </p:cNvPr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57" name="Google Shape;157;p4">
            <a:extLst>
              <a:ext uri="{FF2B5EF4-FFF2-40B4-BE49-F238E27FC236}">
                <a16:creationId xmlns:a16="http://schemas.microsoft.com/office/drawing/2014/main" id="{E9B013CD-72BB-4838-E63D-DBFC0387A8A7}"/>
              </a:ext>
            </a:extLst>
          </p:cNvPr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>
              <a:extLst>
                <a:ext uri="{FF2B5EF4-FFF2-40B4-BE49-F238E27FC236}">
                  <a16:creationId xmlns:a16="http://schemas.microsoft.com/office/drawing/2014/main" id="{7F33B806-E721-45AD-B5DA-D30A08EAD0E6}"/>
                </a:ext>
              </a:extLst>
            </p:cNvPr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">
              <a:extLst>
                <a:ext uri="{FF2B5EF4-FFF2-40B4-BE49-F238E27FC236}">
                  <a16:creationId xmlns:a16="http://schemas.microsoft.com/office/drawing/2014/main" id="{4951FAB5-FF20-C59F-ACAC-EDA10B70C599}"/>
                </a:ext>
              </a:extLst>
            </p:cNvPr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C87F3274-377C-14A2-826E-09CB0D0F62C6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773AE4A6-5DA8-8943-46D7-E32ADFD351E8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A20E9AFC-547C-84F3-46B3-BA80D3E7A287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60D7918F-9C07-6A15-4A14-A7BBDE4E38EB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7088384A-1C2E-87E4-6C30-E3AB71EF9BC2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902D65BC-1E05-64C7-FFB5-084B35919A5F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6" name="Google Shape;166;p4">
            <a:extLst>
              <a:ext uri="{FF2B5EF4-FFF2-40B4-BE49-F238E27FC236}">
                <a16:creationId xmlns:a16="http://schemas.microsoft.com/office/drawing/2014/main" id="{DE048A8F-5D68-73B8-01DD-433915DC232E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7" name="Google Shape;167;p4">
            <a:extLst>
              <a:ext uri="{FF2B5EF4-FFF2-40B4-BE49-F238E27FC236}">
                <a16:creationId xmlns:a16="http://schemas.microsoft.com/office/drawing/2014/main" id="{F2AF116E-6568-CFF5-FA5A-8FFBA1DBD13D}"/>
              </a:ext>
            </a:extLst>
          </p:cNvPr>
          <p:cNvSpPr txBox="1"/>
          <p:nvPr/>
        </p:nvSpPr>
        <p:spPr>
          <a:xfrm>
            <a:off x="6719190" y="660888"/>
            <a:ext cx="10686382" cy="398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4800" b="0" i="0" u="none" strike="noStrike" kern="0" cap="none" spc="0" normalizeH="0" baseline="0" noProof="0" dirty="0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Check </a:t>
            </a:r>
            <a:r>
              <a:rPr kumimoji="0" lang="nl-NL" sz="4800" b="0" i="0" u="none" strike="noStrike" kern="0" cap="none" spc="0" normalizeH="0" baseline="0" noProof="0" dirty="0" err="1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kumimoji="0" lang="nl-NL" sz="4800" b="0" i="0" u="none" strike="noStrike" kern="0" cap="none" spc="0" normalizeH="0" baseline="0" noProof="0" dirty="0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nl-NL" sz="4800" b="0" i="0" u="none" strike="noStrike" kern="0" cap="none" spc="0" normalizeH="0" baseline="0" noProof="0" dirty="0" err="1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textbooks</a:t>
            </a:r>
            <a:endParaRPr kumimoji="0" lang="nl-NL" sz="4800" b="0" i="0" u="none" strike="noStrike" kern="0" cap="none" spc="0" normalizeH="0" baseline="0" noProof="0" dirty="0">
              <a:ln>
                <a:noFill/>
              </a:ln>
              <a:solidFill>
                <a:srgbClr val="A76CA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4800" b="0" i="0" u="none" strike="noStrike" kern="0" cap="none" spc="0" normalizeH="0" baseline="0" noProof="0" dirty="0">
              <a:ln>
                <a:noFill/>
              </a:ln>
              <a:solidFill>
                <a:srgbClr val="A76CAC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Make a list of subjects </a:t>
            </a:r>
            <a:r>
              <a:rPr kumimoji="0" lang="nl-NL" sz="4000" b="0" i="0" u="none" strike="noStrike" kern="0" cap="none" spc="0" normalizeH="0" baseline="0" noProof="0" dirty="0" err="1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words</a:t>
            </a:r>
            <a:endParaRPr kumimoji="0" lang="nl-NL" sz="4000" b="0" i="0" u="none" strike="noStrike" kern="0" cap="none" spc="0" normalizeH="0" baseline="0" noProof="0" dirty="0">
              <a:ln>
                <a:noFill/>
              </a:ln>
              <a:solidFill>
                <a:srgbClr val="A76CA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nl-NL" sz="4000" dirty="0">
              <a:solidFill>
                <a:srgbClr val="A76CAC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How do </a:t>
            </a:r>
            <a:r>
              <a:rPr kumimoji="0" lang="nl-NL" sz="4000" b="0" i="0" u="none" strike="noStrike" kern="0" cap="none" spc="0" normalizeH="0" baseline="0" noProof="0" dirty="0" err="1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students</a:t>
            </a: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nl-NL" sz="4000" b="0" i="0" u="none" strike="noStrike" kern="0" cap="none" spc="0" normalizeH="0" baseline="0" noProof="0" dirty="0" err="1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learn</a:t>
            </a:r>
            <a:r>
              <a:rPr kumimoji="0" lang="nl-NL" sz="4000" b="0" i="0" u="none" strike="noStrike" kern="0" cap="none" spc="0" normalizeH="0" baseline="0" noProof="0" dirty="0">
                <a:ln>
                  <a:noFill/>
                </a:ln>
                <a:solidFill>
                  <a:srgbClr val="A76CA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these?</a:t>
            </a:r>
          </a:p>
        </p:txBody>
      </p:sp>
      <p:sp>
        <p:nvSpPr>
          <p:cNvPr id="171" name="Google Shape;171;p4">
            <a:extLst>
              <a:ext uri="{FF2B5EF4-FFF2-40B4-BE49-F238E27FC236}">
                <a16:creationId xmlns:a16="http://schemas.microsoft.com/office/drawing/2014/main" id="{D5473247-B642-7E82-9CB1-4087BB73A2F9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" name="Google Shape;172;p4">
            <a:extLst>
              <a:ext uri="{FF2B5EF4-FFF2-40B4-BE49-F238E27FC236}">
                <a16:creationId xmlns:a16="http://schemas.microsoft.com/office/drawing/2014/main" id="{A0027884-5B29-0A0A-585A-5F6219FB811C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Google Shape;173;p4">
            <a:extLst>
              <a:ext uri="{FF2B5EF4-FFF2-40B4-BE49-F238E27FC236}">
                <a16:creationId xmlns:a16="http://schemas.microsoft.com/office/drawing/2014/main" id="{C302BA02-8211-7638-2820-2B6582084D65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201148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429128" y="1190448"/>
            <a:ext cx="10071653" cy="797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/>
            <a:r>
              <a:rPr lang="nl-NL" sz="4001" dirty="0" err="1">
                <a:solidFill>
                  <a:srgbClr val="A76CAC"/>
                </a:solidFill>
                <a:ea typeface="+mn-ea"/>
              </a:rPr>
              <a:t>Academic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words</a:t>
            </a:r>
            <a:endParaRPr lang="nl-NL" sz="4001" dirty="0">
              <a:solidFill>
                <a:srgbClr val="A76CAC"/>
              </a:solidFill>
              <a:ea typeface="+mn-ea"/>
            </a:endParaRPr>
          </a:p>
          <a:p>
            <a:pPr defTabSz="914445"/>
            <a:endParaRPr lang="nl-NL" sz="3200" dirty="0">
              <a:ea typeface="+mn-ea"/>
            </a:endParaRPr>
          </a:p>
          <a:p>
            <a:pPr defTabSz="914445"/>
            <a:r>
              <a:rPr lang="en-US" sz="2400" dirty="0">
                <a:ea typeface="+mn-ea"/>
              </a:rPr>
              <a:t>The flu virus is a survivor. It must continually evolve in order to evade its biggest threat - the immune system. </a:t>
            </a:r>
          </a:p>
          <a:p>
            <a:pPr defTabSz="914445"/>
            <a:r>
              <a:rPr lang="en-US" sz="2400" dirty="0">
                <a:ea typeface="+mn-ea"/>
              </a:rPr>
              <a:t>Mammals, including humans, make antibodies, which </a:t>
            </a:r>
            <a:r>
              <a:rPr lang="en-US" sz="2400" dirty="0" err="1">
                <a:ea typeface="+mn-ea"/>
              </a:rPr>
              <a:t>recognise</a:t>
            </a:r>
            <a:r>
              <a:rPr lang="en-US" sz="2400" dirty="0">
                <a:ea typeface="+mn-ea"/>
              </a:rPr>
              <a:t> and </a:t>
            </a:r>
            <a:r>
              <a:rPr lang="en-US" sz="2400" b="1" dirty="0">
                <a:ea typeface="+mn-ea"/>
              </a:rPr>
              <a:t>target</a:t>
            </a:r>
            <a:r>
              <a:rPr lang="en-US" sz="2400" dirty="0">
                <a:ea typeface="+mn-ea"/>
              </a:rPr>
              <a:t> the virus. "So it has to keep mutating to escape being destroyed," explains David </a:t>
            </a:r>
            <a:r>
              <a:rPr lang="en-US" sz="2400" dirty="0" err="1">
                <a:ea typeface="+mn-ea"/>
              </a:rPr>
              <a:t>Morens</a:t>
            </a:r>
            <a:r>
              <a:rPr lang="en-US" sz="2400" dirty="0">
                <a:ea typeface="+mn-ea"/>
              </a:rPr>
              <a:t> from the US National </a:t>
            </a:r>
            <a:r>
              <a:rPr lang="en-US" sz="2400" b="1" dirty="0">
                <a:ea typeface="+mn-ea"/>
              </a:rPr>
              <a:t>Institute</a:t>
            </a:r>
            <a:r>
              <a:rPr lang="en-US" sz="2400" dirty="0">
                <a:ea typeface="+mn-ea"/>
              </a:rPr>
              <a:t> of Allergy and Infectious Diseases. </a:t>
            </a:r>
          </a:p>
          <a:p>
            <a:pPr defTabSz="914445"/>
            <a:r>
              <a:rPr lang="en-US" sz="2400" b="1" dirty="0">
                <a:ea typeface="+mn-ea"/>
              </a:rPr>
              <a:t>Despite</a:t>
            </a:r>
            <a:r>
              <a:rPr lang="en-US" sz="2400" dirty="0">
                <a:ea typeface="+mn-ea"/>
              </a:rPr>
              <a:t> these tactics, most of the strains that make people ill during the eponymous "flu season" are </a:t>
            </a:r>
            <a:r>
              <a:rPr lang="en-US" sz="2400" b="1" dirty="0">
                <a:ea typeface="+mn-ea"/>
              </a:rPr>
              <a:t>sufficiently similar </a:t>
            </a:r>
            <a:r>
              <a:rPr lang="en-US" sz="2400" dirty="0">
                <a:ea typeface="+mn-ea"/>
              </a:rPr>
              <a:t>to infections most of us have been </a:t>
            </a:r>
            <a:r>
              <a:rPr lang="en-US" sz="2400" b="1" dirty="0">
                <a:ea typeface="+mn-ea"/>
              </a:rPr>
              <a:t>exposed </a:t>
            </a:r>
            <a:r>
              <a:rPr lang="en-US" sz="2400" dirty="0">
                <a:ea typeface="+mn-ea"/>
              </a:rPr>
              <a:t>to before. </a:t>
            </a:r>
          </a:p>
          <a:p>
            <a:pPr defTabSz="914445"/>
            <a:r>
              <a:rPr lang="en-US" sz="2400" dirty="0">
                <a:ea typeface="+mn-ea"/>
              </a:rPr>
              <a:t>Our immune systems </a:t>
            </a:r>
            <a:r>
              <a:rPr lang="en-US" sz="2400" dirty="0" err="1">
                <a:ea typeface="+mn-ea"/>
              </a:rPr>
              <a:t>recognise</a:t>
            </a:r>
            <a:r>
              <a:rPr lang="en-US" sz="2400" dirty="0">
                <a:ea typeface="+mn-ea"/>
              </a:rPr>
              <a:t> common parts that these new strains share with their ancestors, and can launch an effective </a:t>
            </a:r>
            <a:r>
              <a:rPr lang="en-US" sz="2400" dirty="0" err="1">
                <a:ea typeface="+mn-ea"/>
              </a:rPr>
              <a:t>defence</a:t>
            </a:r>
            <a:r>
              <a:rPr lang="en-US" sz="2400" dirty="0">
                <a:ea typeface="+mn-ea"/>
              </a:rPr>
              <a:t>. </a:t>
            </a:r>
          </a:p>
          <a:p>
            <a:pPr defTabSz="914445"/>
            <a:r>
              <a:rPr lang="en-US" sz="2400" dirty="0">
                <a:ea typeface="+mn-ea"/>
              </a:rPr>
              <a:t>Every so often, however, a different strain </a:t>
            </a:r>
            <a:r>
              <a:rPr lang="en-US" sz="2400" b="1" dirty="0">
                <a:ea typeface="+mn-ea"/>
              </a:rPr>
              <a:t>emerges</a:t>
            </a:r>
            <a:r>
              <a:rPr lang="en-US" sz="2400" dirty="0">
                <a:ea typeface="+mn-ea"/>
              </a:rPr>
              <a:t> and infects people - one that contains new genes from an animal virus. </a:t>
            </a:r>
          </a:p>
          <a:p>
            <a:pPr defTabSz="914445"/>
            <a:r>
              <a:rPr lang="en-US" sz="2400" dirty="0">
                <a:ea typeface="+mn-ea"/>
              </a:rPr>
              <a:t>Its novelty is its most effective weapon against our immune </a:t>
            </a:r>
            <a:r>
              <a:rPr lang="en-US" sz="2400" dirty="0" err="1">
                <a:ea typeface="+mn-ea"/>
              </a:rPr>
              <a:t>defences</a:t>
            </a:r>
            <a:r>
              <a:rPr lang="en-US" sz="2400" dirty="0">
                <a:ea typeface="+mn-ea"/>
              </a:rPr>
              <a:t>. And if it is infectious enough to find its way easily into a new host - perhaps </a:t>
            </a:r>
            <a:r>
              <a:rPr lang="en-US" sz="2400" b="1" dirty="0">
                <a:ea typeface="+mn-ea"/>
              </a:rPr>
              <a:t>via</a:t>
            </a:r>
            <a:r>
              <a:rPr lang="en-US" sz="2400" dirty="0">
                <a:ea typeface="+mn-ea"/>
              </a:rPr>
              <a:t> an innocent sneeze - it can spread rapidly and cause a </a:t>
            </a:r>
            <a:r>
              <a:rPr lang="en-US" sz="2400" b="1" dirty="0">
                <a:ea typeface="+mn-ea"/>
              </a:rPr>
              <a:t>global</a:t>
            </a:r>
            <a:r>
              <a:rPr lang="en-US" sz="2400" dirty="0">
                <a:ea typeface="+mn-ea"/>
              </a:rPr>
              <a:t> epidemic - or pandemic.</a:t>
            </a:r>
          </a:p>
          <a:p>
            <a:pPr defTabSz="914445"/>
            <a:endParaRPr lang="nl-NL" sz="32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61239955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429128" y="1190448"/>
            <a:ext cx="10071653" cy="563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/>
            <a:r>
              <a:rPr lang="nl-NL" sz="4001" dirty="0" err="1">
                <a:solidFill>
                  <a:srgbClr val="A76CAC"/>
                </a:solidFill>
                <a:ea typeface="+mn-ea"/>
              </a:rPr>
              <a:t>Academic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language</a:t>
            </a:r>
            <a:endParaRPr lang="nl-NL" sz="4001" dirty="0">
              <a:solidFill>
                <a:srgbClr val="A76CAC"/>
              </a:solidFill>
              <a:ea typeface="+mn-ea"/>
            </a:endParaRPr>
          </a:p>
          <a:p>
            <a:pPr defTabSz="914445"/>
            <a:endParaRPr lang="nl-NL" sz="3200" dirty="0">
              <a:ea typeface="+mn-ea"/>
            </a:endParaRPr>
          </a:p>
          <a:p>
            <a:pPr marL="571529" indent="-571529" defTabSz="914445">
              <a:buFont typeface="Wingdings" panose="05000000000000000000" pitchFamily="2" charset="2"/>
              <a:buChar char="Ø"/>
            </a:pPr>
            <a:r>
              <a:rPr lang="en-US" sz="3600" dirty="0">
                <a:ea typeface="+mn-ea"/>
              </a:rPr>
              <a:t>Not in the most frequent 2,000 words</a:t>
            </a:r>
          </a:p>
          <a:p>
            <a:pPr marL="571529" indent="-571529" defTabSz="914445">
              <a:buFont typeface="Wingdings" panose="05000000000000000000" pitchFamily="2" charset="2"/>
              <a:buChar char="Ø"/>
            </a:pPr>
            <a:r>
              <a:rPr lang="en-US" sz="3600" dirty="0">
                <a:ea typeface="+mn-ea"/>
              </a:rPr>
              <a:t>Formal (not technical) vocabulary cutting across a range of subject disciplines (</a:t>
            </a:r>
            <a:r>
              <a:rPr lang="en-US" sz="3600" i="1" dirty="0">
                <a:ea typeface="+mn-ea"/>
              </a:rPr>
              <a:t>e.g. authority, define, assume, legislate, layer</a:t>
            </a:r>
            <a:r>
              <a:rPr lang="en-US" sz="3600" dirty="0">
                <a:ea typeface="+mn-ea"/>
              </a:rPr>
              <a:t>) </a:t>
            </a:r>
          </a:p>
          <a:p>
            <a:pPr marL="571529" indent="-571529" defTabSz="914445">
              <a:buFont typeface="Wingdings" panose="05000000000000000000" pitchFamily="2" charset="2"/>
              <a:buChar char="Ø"/>
            </a:pPr>
            <a:r>
              <a:rPr lang="en-US" sz="3600" dirty="0">
                <a:ea typeface="+mn-ea"/>
              </a:rPr>
              <a:t>Word families </a:t>
            </a:r>
          </a:p>
          <a:p>
            <a:pPr marL="571529" indent="-571529" defTabSz="914445">
              <a:buFont typeface="Wingdings" panose="05000000000000000000" pitchFamily="2" charset="2"/>
              <a:buChar char="Ø"/>
            </a:pPr>
            <a:r>
              <a:rPr lang="en-US" sz="3600" dirty="0">
                <a:ea typeface="+mn-ea"/>
              </a:rPr>
              <a:t>Headword ‘</a:t>
            </a:r>
            <a:r>
              <a:rPr lang="en-US" sz="3600" i="1" dirty="0">
                <a:ea typeface="+mn-ea"/>
              </a:rPr>
              <a:t>access</a:t>
            </a:r>
            <a:r>
              <a:rPr lang="en-US" sz="3600" dirty="0">
                <a:ea typeface="+mn-ea"/>
              </a:rPr>
              <a:t>’ (family words – accessed, accessibility, accessing, accessible, inaccessible)</a:t>
            </a:r>
            <a:endParaRPr lang="nl-NL" sz="36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37651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598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Check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textbooks</a:t>
            </a: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Make a list of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academic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words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0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Compare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lists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000" dirty="0">
              <a:solidFill>
                <a:srgbClr val="A76CAC"/>
              </a:solidFill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Condense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list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015699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989DAA16-E70F-4AAC-7FD2-82EECA28E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>
            <a:extLst>
              <a:ext uri="{FF2B5EF4-FFF2-40B4-BE49-F238E27FC236}">
                <a16:creationId xmlns:a16="http://schemas.microsoft.com/office/drawing/2014/main" id="{FEB85428-5AE3-3EA5-E654-F35854D09F84}"/>
              </a:ext>
            </a:extLst>
          </p:cNvPr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>
            <a:extLst>
              <a:ext uri="{FF2B5EF4-FFF2-40B4-BE49-F238E27FC236}">
                <a16:creationId xmlns:a16="http://schemas.microsoft.com/office/drawing/2014/main" id="{5EBC669D-6062-0DBC-3220-5DA1D85E7808}"/>
              </a:ext>
            </a:extLst>
          </p:cNvPr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>
              <a:extLst>
                <a:ext uri="{FF2B5EF4-FFF2-40B4-BE49-F238E27FC236}">
                  <a16:creationId xmlns:a16="http://schemas.microsoft.com/office/drawing/2014/main" id="{76830665-77DB-9CC5-EFA1-569F56FCD3B5}"/>
                </a:ext>
              </a:extLst>
            </p:cNvPr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>
              <a:extLst>
                <a:ext uri="{FF2B5EF4-FFF2-40B4-BE49-F238E27FC236}">
                  <a16:creationId xmlns:a16="http://schemas.microsoft.com/office/drawing/2014/main" id="{C4825A9A-CB07-9F40-3DFB-708273741DC4}"/>
                </a:ext>
              </a:extLst>
            </p:cNvPr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3A515ACB-0625-12CB-1138-96D9BD3A69CD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791F1A1B-9050-2606-8758-9147A95F7ADA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BFBE2BB2-0E91-803C-CB51-19BB1F1B633C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D56CEA2A-3FAE-CC8F-5627-AE5DF9E9DD08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011FBE08-3580-DF67-7B29-7070EAC7BF15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76A7985F-27CE-5BCC-6547-8CE8563EC082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>
            <a:extLst>
              <a:ext uri="{FF2B5EF4-FFF2-40B4-BE49-F238E27FC236}">
                <a16:creationId xmlns:a16="http://schemas.microsoft.com/office/drawing/2014/main" id="{B55D3C22-F67D-6D78-CE03-43E1C6C7C0E3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>
            <a:extLst>
              <a:ext uri="{FF2B5EF4-FFF2-40B4-BE49-F238E27FC236}">
                <a16:creationId xmlns:a16="http://schemas.microsoft.com/office/drawing/2014/main" id="{2F7516FD-1480-032D-5DAF-84E7C48C615A}"/>
              </a:ext>
            </a:extLst>
          </p:cNvPr>
          <p:cNvSpPr txBox="1"/>
          <p:nvPr/>
        </p:nvSpPr>
        <p:spPr>
          <a:xfrm>
            <a:off x="6719190" y="660888"/>
            <a:ext cx="10686382" cy="546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How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teach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academic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language</a:t>
            </a: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742950" marR="0" lvl="0" indent="-74295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Present</a:t>
            </a:r>
          </a:p>
          <a:p>
            <a:pPr marL="742950" marR="0" lvl="0" indent="-74295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nl-NL" sz="4000" dirty="0" err="1">
                <a:solidFill>
                  <a:srgbClr val="A76CAC"/>
                </a:solidFill>
              </a:rPr>
              <a:t>Give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meaning</a:t>
            </a:r>
            <a:endParaRPr lang="nl-NL" sz="4000" dirty="0">
              <a:solidFill>
                <a:srgbClr val="A76CAC"/>
              </a:solidFill>
            </a:endParaRPr>
          </a:p>
          <a:p>
            <a:pPr marL="742950" marR="0" lvl="0" indent="-74295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nl-NL" sz="40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r>
              <a:rPr lang="nl-NL" sz="4000" dirty="0" err="1">
                <a:solidFill>
                  <a:srgbClr val="A76CAC"/>
                </a:solidFill>
              </a:rPr>
              <a:t>olidate</a:t>
            </a:r>
            <a:endParaRPr lang="nl-NL" sz="4000" dirty="0">
              <a:solidFill>
                <a:srgbClr val="A76CAC"/>
              </a:solidFill>
            </a:endParaRPr>
          </a:p>
          <a:p>
            <a:pPr marL="742950" marR="0" lvl="0" indent="-74295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nl-NL" sz="40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Check</a:t>
            </a:r>
          </a:p>
          <a:p>
            <a:pPr marR="0" lvl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</a:pPr>
            <a:endParaRPr lang="nl-NL" sz="4000" dirty="0">
              <a:solidFill>
                <a:srgbClr val="A76CAC"/>
              </a:solidFill>
            </a:endParaRPr>
          </a:p>
        </p:txBody>
      </p:sp>
      <p:sp>
        <p:nvSpPr>
          <p:cNvPr id="171" name="Google Shape;171;p4">
            <a:extLst>
              <a:ext uri="{FF2B5EF4-FFF2-40B4-BE49-F238E27FC236}">
                <a16:creationId xmlns:a16="http://schemas.microsoft.com/office/drawing/2014/main" id="{86C732FB-9555-B805-FA23-AB6A5B2977A6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>
            <a:extLst>
              <a:ext uri="{FF2B5EF4-FFF2-40B4-BE49-F238E27FC236}">
                <a16:creationId xmlns:a16="http://schemas.microsoft.com/office/drawing/2014/main" id="{EEC38F3A-95C6-A9DB-EEA7-840CB9BC5043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>
            <a:extLst>
              <a:ext uri="{FF2B5EF4-FFF2-40B4-BE49-F238E27FC236}">
                <a16:creationId xmlns:a16="http://schemas.microsoft.com/office/drawing/2014/main" id="{4AB63CF6-72E6-CABB-CD1C-E16CAD70A160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9945391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6BF73EC0-18E8-38E8-66E4-1D19EB955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>
            <a:extLst>
              <a:ext uri="{FF2B5EF4-FFF2-40B4-BE49-F238E27FC236}">
                <a16:creationId xmlns:a16="http://schemas.microsoft.com/office/drawing/2014/main" id="{CB418910-B8FB-6205-28CC-9C42E03BBA8C}"/>
              </a:ext>
            </a:extLst>
          </p:cNvPr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>
            <a:extLst>
              <a:ext uri="{FF2B5EF4-FFF2-40B4-BE49-F238E27FC236}">
                <a16:creationId xmlns:a16="http://schemas.microsoft.com/office/drawing/2014/main" id="{A28C9DE5-E403-4B2C-F0B3-481AFAC45221}"/>
              </a:ext>
            </a:extLst>
          </p:cNvPr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>
              <a:extLst>
                <a:ext uri="{FF2B5EF4-FFF2-40B4-BE49-F238E27FC236}">
                  <a16:creationId xmlns:a16="http://schemas.microsoft.com/office/drawing/2014/main" id="{347B47A9-D03B-3C3A-F691-897F28CAEB50}"/>
                </a:ext>
              </a:extLst>
            </p:cNvPr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>
              <a:extLst>
                <a:ext uri="{FF2B5EF4-FFF2-40B4-BE49-F238E27FC236}">
                  <a16:creationId xmlns:a16="http://schemas.microsoft.com/office/drawing/2014/main" id="{1E7687F3-F9CF-EA05-0CB3-90D315992DB2}"/>
                </a:ext>
              </a:extLst>
            </p:cNvPr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6FED41BE-815E-CA5B-2D42-5DF585997193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DD04F32F-0214-75A3-AEE9-B1914F1FA18F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799B1F72-C814-F118-9219-18ED5499E422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3029BCE7-8ADD-7731-7CEB-247638BCE5FE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3AEDF40A-8DC1-781B-3D91-3E45337717D5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A1693FA3-003C-E441-7610-7D9372CFC283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>
            <a:extLst>
              <a:ext uri="{FF2B5EF4-FFF2-40B4-BE49-F238E27FC236}">
                <a16:creationId xmlns:a16="http://schemas.microsoft.com/office/drawing/2014/main" id="{99E5700C-90B2-B2B1-9C9A-51F52B306798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>
            <a:extLst>
              <a:ext uri="{FF2B5EF4-FFF2-40B4-BE49-F238E27FC236}">
                <a16:creationId xmlns:a16="http://schemas.microsoft.com/office/drawing/2014/main" id="{078E2D0A-D65B-03C9-63CF-13CF7843F2FF}"/>
              </a:ext>
            </a:extLst>
          </p:cNvPr>
          <p:cNvSpPr txBox="1"/>
          <p:nvPr/>
        </p:nvSpPr>
        <p:spPr>
          <a:xfrm>
            <a:off x="6719190" y="660888"/>
            <a:ext cx="10686382" cy="4136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Activity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</a:endParaRPr>
          </a:p>
          <a:p>
            <a:pPr marL="571500" marR="0" lvl="0" indent="-5715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rgbClr val="A76CAC"/>
                </a:solidFill>
              </a:rPr>
              <a:t>Make </a:t>
            </a:r>
            <a:r>
              <a:rPr lang="nl-NL" sz="3200" dirty="0" err="1">
                <a:solidFill>
                  <a:srgbClr val="A76CAC"/>
                </a:solidFill>
              </a:rPr>
              <a:t>an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international</a:t>
            </a:r>
            <a:r>
              <a:rPr lang="nl-NL" sz="3200" dirty="0">
                <a:solidFill>
                  <a:srgbClr val="A76CAC"/>
                </a:solidFill>
              </a:rPr>
              <a:t> duo.</a:t>
            </a:r>
          </a:p>
          <a:p>
            <a:pPr marL="571500" marR="0" lvl="0" indent="-5715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dirty="0" err="1">
                <a:solidFill>
                  <a:srgbClr val="A76CAC"/>
                </a:solidFill>
              </a:rPr>
              <a:t>Teach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your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colleague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an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academic</a:t>
            </a:r>
            <a:r>
              <a:rPr lang="nl-NL" sz="3200" dirty="0">
                <a:solidFill>
                  <a:srgbClr val="A76CAC"/>
                </a:solidFill>
              </a:rPr>
              <a:t> word in </a:t>
            </a:r>
            <a:r>
              <a:rPr lang="nl-NL" sz="3200" dirty="0" err="1">
                <a:solidFill>
                  <a:srgbClr val="A76CAC"/>
                </a:solidFill>
              </a:rPr>
              <a:t>your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language</a:t>
            </a:r>
            <a:r>
              <a:rPr lang="nl-NL" sz="3200" dirty="0">
                <a:solidFill>
                  <a:srgbClr val="A76CAC"/>
                </a:solidFill>
              </a:rPr>
              <a:t>.</a:t>
            </a:r>
          </a:p>
          <a:p>
            <a:pPr marL="571500" marR="0" lvl="0" indent="-5715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3200" dirty="0" err="1">
                <a:solidFill>
                  <a:srgbClr val="A76CAC"/>
                </a:solidFill>
              </a:rPr>
              <a:t>Use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the</a:t>
            </a:r>
            <a:r>
              <a:rPr lang="nl-NL" sz="3200" dirty="0">
                <a:solidFill>
                  <a:srgbClr val="A76CAC"/>
                </a:solidFill>
              </a:rPr>
              <a:t> </a:t>
            </a:r>
            <a:r>
              <a:rPr lang="nl-NL" sz="3200" dirty="0" err="1">
                <a:solidFill>
                  <a:srgbClr val="A76CAC"/>
                </a:solidFill>
              </a:rPr>
              <a:t>four</a:t>
            </a:r>
            <a:r>
              <a:rPr lang="nl-NL" sz="3200" dirty="0">
                <a:solidFill>
                  <a:srgbClr val="A76CAC"/>
                </a:solidFill>
              </a:rPr>
              <a:t> steps.</a:t>
            </a:r>
            <a:endParaRPr lang="nl-NL" sz="4000" dirty="0">
              <a:solidFill>
                <a:srgbClr val="A76CAC"/>
              </a:solidFill>
            </a:endParaRPr>
          </a:p>
        </p:txBody>
      </p:sp>
      <p:sp>
        <p:nvSpPr>
          <p:cNvPr id="171" name="Google Shape;171;p4">
            <a:extLst>
              <a:ext uri="{FF2B5EF4-FFF2-40B4-BE49-F238E27FC236}">
                <a16:creationId xmlns:a16="http://schemas.microsoft.com/office/drawing/2014/main" id="{7914305B-638F-D2CC-4A44-A033919DFD21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>
            <a:extLst>
              <a:ext uri="{FF2B5EF4-FFF2-40B4-BE49-F238E27FC236}">
                <a16:creationId xmlns:a16="http://schemas.microsoft.com/office/drawing/2014/main" id="{F3AAA8C9-61ED-7922-2477-CD8E8A29BD86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>
            <a:extLst>
              <a:ext uri="{FF2B5EF4-FFF2-40B4-BE49-F238E27FC236}">
                <a16:creationId xmlns:a16="http://schemas.microsoft.com/office/drawing/2014/main" id="{C73F124E-8002-81E3-3DC7-55033864504F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062110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>
          <a:extLst>
            <a:ext uri="{FF2B5EF4-FFF2-40B4-BE49-F238E27FC236}">
              <a16:creationId xmlns:a16="http://schemas.microsoft.com/office/drawing/2014/main" id="{DCEBC6AF-7E0F-FB4A-E37B-0F002F7E0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>
            <a:extLst>
              <a:ext uri="{FF2B5EF4-FFF2-40B4-BE49-F238E27FC236}">
                <a16:creationId xmlns:a16="http://schemas.microsoft.com/office/drawing/2014/main" id="{7DF58A7C-1C36-DDB9-767C-7F0BACEDDD0D}"/>
              </a:ext>
            </a:extLst>
          </p:cNvPr>
          <p:cNvGrpSpPr/>
          <p:nvPr/>
        </p:nvGrpSpPr>
        <p:grpSpPr>
          <a:xfrm>
            <a:off x="21443" y="-180826"/>
            <a:ext cx="5203222" cy="10467826"/>
            <a:chOff x="0" y="-47625"/>
            <a:chExt cx="1370396" cy="2756958"/>
          </a:xfrm>
        </p:grpSpPr>
        <p:sp>
          <p:nvSpPr>
            <p:cNvPr id="103" name="Google Shape;103;p2">
              <a:extLst>
                <a:ext uri="{FF2B5EF4-FFF2-40B4-BE49-F238E27FC236}">
                  <a16:creationId xmlns:a16="http://schemas.microsoft.com/office/drawing/2014/main" id="{EEC6C8F4-7D9B-EB20-FAA1-386EDBB4E78B}"/>
                </a:ext>
              </a:extLst>
            </p:cNvPr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>
              <a:extLst>
                <a:ext uri="{FF2B5EF4-FFF2-40B4-BE49-F238E27FC236}">
                  <a16:creationId xmlns:a16="http://schemas.microsoft.com/office/drawing/2014/main" id="{ECB3BF30-1076-0645-F005-E79F3765F70F}"/>
                </a:ext>
              </a:extLst>
            </p:cNvPr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>
            <a:extLst>
              <a:ext uri="{FF2B5EF4-FFF2-40B4-BE49-F238E27FC236}">
                <a16:creationId xmlns:a16="http://schemas.microsoft.com/office/drawing/2014/main" id="{4FE4332A-8BED-6DCE-ED26-2F4D03311E8B}"/>
              </a:ext>
            </a:extLst>
          </p:cNvPr>
          <p:cNvSpPr/>
          <p:nvPr/>
        </p:nvSpPr>
        <p:spPr>
          <a:xfrm rot="5400000">
            <a:off x="-211341" y="3871514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2">
            <a:extLst>
              <a:ext uri="{FF2B5EF4-FFF2-40B4-BE49-F238E27FC236}">
                <a16:creationId xmlns:a16="http://schemas.microsoft.com/office/drawing/2014/main" id="{B1302EF2-A733-866E-C163-261B6A0F085A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7" name="Google Shape;107;p2">
            <a:extLst>
              <a:ext uri="{FF2B5EF4-FFF2-40B4-BE49-F238E27FC236}">
                <a16:creationId xmlns:a16="http://schemas.microsoft.com/office/drawing/2014/main" id="{716A3F59-F9B9-5AFE-0687-B3A9B31E6FFE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108;p2">
            <a:extLst>
              <a:ext uri="{FF2B5EF4-FFF2-40B4-BE49-F238E27FC236}">
                <a16:creationId xmlns:a16="http://schemas.microsoft.com/office/drawing/2014/main" id="{8D9CF44B-BFD9-95B1-C440-B42DE2862AA4}"/>
              </a:ext>
            </a:extLst>
          </p:cNvPr>
          <p:cNvSpPr txBox="1"/>
          <p:nvPr/>
        </p:nvSpPr>
        <p:spPr>
          <a:xfrm>
            <a:off x="6707107" y="5602175"/>
            <a:ext cx="9002312" cy="489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056" b="0" i="0" u="none" strike="noStrike" kern="0" cap="none" spc="0" normalizeH="0" baseline="0" noProof="0">
              <a:ln>
                <a:noFill/>
              </a:ln>
              <a:solidFill>
                <a:srgbClr val="6BC5EE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>
            <a:extLst>
              <a:ext uri="{FF2B5EF4-FFF2-40B4-BE49-F238E27FC236}">
                <a16:creationId xmlns:a16="http://schemas.microsoft.com/office/drawing/2014/main" id="{EF87D23A-44AF-FF23-2791-174EF138BAAE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0C65BDF4-45F6-6A1F-9AA4-2FBD7FAD89DF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1" name="Google Shape;111;p2">
            <a:extLst>
              <a:ext uri="{FF2B5EF4-FFF2-40B4-BE49-F238E27FC236}">
                <a16:creationId xmlns:a16="http://schemas.microsoft.com/office/drawing/2014/main" id="{1CA0E087-2B4E-DFA5-2FBE-B5F86DEB7FF6}"/>
              </a:ext>
            </a:extLst>
          </p:cNvPr>
          <p:cNvSpPr/>
          <p:nvPr/>
        </p:nvSpPr>
        <p:spPr>
          <a:xfrm>
            <a:off x="21443" y="8585658"/>
            <a:ext cx="18266341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2" name="Google Shape;112;p2">
            <a:extLst>
              <a:ext uri="{FF2B5EF4-FFF2-40B4-BE49-F238E27FC236}">
                <a16:creationId xmlns:a16="http://schemas.microsoft.com/office/drawing/2014/main" id="{E198B8F4-FD6B-29B0-234F-7359E6F4B191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113;p2">
            <a:extLst>
              <a:ext uri="{FF2B5EF4-FFF2-40B4-BE49-F238E27FC236}">
                <a16:creationId xmlns:a16="http://schemas.microsoft.com/office/drawing/2014/main" id="{2FAF43AE-B9A4-B5C3-3DF1-03B1C1CE669A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430B6BA0-4655-C77C-997B-F2CE524DFDFA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5" name="Google Shape;115;p2">
            <a:extLst>
              <a:ext uri="{FF2B5EF4-FFF2-40B4-BE49-F238E27FC236}">
                <a16:creationId xmlns:a16="http://schemas.microsoft.com/office/drawing/2014/main" id="{81F483FA-3933-16D5-E481-2E523CF18B95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6" name="Google Shape;116;p2">
            <a:extLst>
              <a:ext uri="{FF2B5EF4-FFF2-40B4-BE49-F238E27FC236}">
                <a16:creationId xmlns:a16="http://schemas.microsoft.com/office/drawing/2014/main" id="{3D645572-9A7C-8029-EFAC-CF6EC12C6E49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2033272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47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</a:rPr>
              <a:t>Academic</a:t>
            </a:r>
            <a:r>
              <a:rPr lang="nl-NL" sz="4800" dirty="0">
                <a:solidFill>
                  <a:srgbClr val="A76CAC"/>
                </a:solidFill>
              </a:rPr>
              <a:t> Language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What</a:t>
            </a:r>
            <a:r>
              <a:rPr lang="nl-NL" sz="4000" dirty="0">
                <a:solidFill>
                  <a:srgbClr val="A76CAC"/>
                </a:solidFill>
              </a:rPr>
              <a:t> is </a:t>
            </a:r>
            <a:r>
              <a:rPr lang="nl-NL" sz="4000" dirty="0" err="1">
                <a:solidFill>
                  <a:srgbClr val="A76CAC"/>
                </a:solidFill>
              </a:rPr>
              <a:t>it</a:t>
            </a:r>
            <a:r>
              <a:rPr lang="nl-NL" sz="4000" dirty="0">
                <a:solidFill>
                  <a:srgbClr val="A76CAC"/>
                </a:solidFill>
              </a:rPr>
              <a:t>?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A76CAC"/>
                </a:solidFill>
              </a:rPr>
              <a:t>What</a:t>
            </a:r>
            <a:r>
              <a:rPr lang="nl-NL" sz="4000" dirty="0">
                <a:solidFill>
                  <a:srgbClr val="A76CAC"/>
                </a:solidFill>
              </a:rPr>
              <a:t> is </a:t>
            </a:r>
            <a:r>
              <a:rPr lang="nl-NL" sz="4000" dirty="0" err="1">
                <a:solidFill>
                  <a:srgbClr val="A76CAC"/>
                </a:solidFill>
              </a:rPr>
              <a:t>the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problem</a:t>
            </a:r>
            <a:r>
              <a:rPr lang="nl-NL" sz="4000" dirty="0">
                <a:solidFill>
                  <a:srgbClr val="A76CAC"/>
                </a:solidFill>
              </a:rPr>
              <a:t>?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457200" marR="0" lvl="0" indent="-4572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dirty="0"/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>
          <a:extLst>
            <a:ext uri="{FF2B5EF4-FFF2-40B4-BE49-F238E27FC236}">
              <a16:creationId xmlns:a16="http://schemas.microsoft.com/office/drawing/2014/main" id="{9D790CC7-1160-5AA0-BAAA-521308135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>
            <a:extLst>
              <a:ext uri="{FF2B5EF4-FFF2-40B4-BE49-F238E27FC236}">
                <a16:creationId xmlns:a16="http://schemas.microsoft.com/office/drawing/2014/main" id="{CB4B20B9-C65E-9C40-771C-77394CCBD2E2}"/>
              </a:ext>
            </a:extLst>
          </p:cNvPr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>
            <a:extLst>
              <a:ext uri="{FF2B5EF4-FFF2-40B4-BE49-F238E27FC236}">
                <a16:creationId xmlns:a16="http://schemas.microsoft.com/office/drawing/2014/main" id="{269C969F-4D75-ABA9-8502-DB23F794699C}"/>
              </a:ext>
            </a:extLst>
          </p:cNvPr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>
              <a:extLst>
                <a:ext uri="{FF2B5EF4-FFF2-40B4-BE49-F238E27FC236}">
                  <a16:creationId xmlns:a16="http://schemas.microsoft.com/office/drawing/2014/main" id="{1F3AAA70-B0D8-0F29-EB6D-651153C4BD17}"/>
                </a:ext>
              </a:extLst>
            </p:cNvPr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>
              <a:extLst>
                <a:ext uri="{FF2B5EF4-FFF2-40B4-BE49-F238E27FC236}">
                  <a16:creationId xmlns:a16="http://schemas.microsoft.com/office/drawing/2014/main" id="{AE435770-1718-493B-A267-8EA96C19D419}"/>
                </a:ext>
              </a:extLst>
            </p:cNvPr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>
            <a:extLst>
              <a:ext uri="{FF2B5EF4-FFF2-40B4-BE49-F238E27FC236}">
                <a16:creationId xmlns:a16="http://schemas.microsoft.com/office/drawing/2014/main" id="{7A45C032-4E74-4B08-5BEA-D1C1EEC1BD0D}"/>
              </a:ext>
            </a:extLst>
          </p:cNvPr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>
            <a:extLst>
              <a:ext uri="{FF2B5EF4-FFF2-40B4-BE49-F238E27FC236}">
                <a16:creationId xmlns:a16="http://schemas.microsoft.com/office/drawing/2014/main" id="{3CE1AAB4-9685-E6E2-6E72-23ACDA95DAD9}"/>
              </a:ext>
            </a:extLst>
          </p:cNvPr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>
            <a:extLst>
              <a:ext uri="{FF2B5EF4-FFF2-40B4-BE49-F238E27FC236}">
                <a16:creationId xmlns:a16="http://schemas.microsoft.com/office/drawing/2014/main" id="{F0917CBD-0757-0CBC-8D61-A10758746FDA}"/>
              </a:ext>
            </a:extLst>
          </p:cNvPr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>
            <a:extLst>
              <a:ext uri="{FF2B5EF4-FFF2-40B4-BE49-F238E27FC236}">
                <a16:creationId xmlns:a16="http://schemas.microsoft.com/office/drawing/2014/main" id="{3FCF94E0-4C61-24F5-6FEA-2EC69B1F637C}"/>
              </a:ext>
            </a:extLst>
          </p:cNvPr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>
            <a:extLst>
              <a:ext uri="{FF2B5EF4-FFF2-40B4-BE49-F238E27FC236}">
                <a16:creationId xmlns:a16="http://schemas.microsoft.com/office/drawing/2014/main" id="{C208967D-F021-B71F-822B-B49AED635938}"/>
              </a:ext>
            </a:extLst>
          </p:cNvPr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>
            <a:extLst>
              <a:ext uri="{FF2B5EF4-FFF2-40B4-BE49-F238E27FC236}">
                <a16:creationId xmlns:a16="http://schemas.microsoft.com/office/drawing/2014/main" id="{981F0432-28FC-0DB9-B0F5-AD9351164213}"/>
              </a:ext>
            </a:extLst>
          </p:cNvPr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>
            <a:extLst>
              <a:ext uri="{FF2B5EF4-FFF2-40B4-BE49-F238E27FC236}">
                <a16:creationId xmlns:a16="http://schemas.microsoft.com/office/drawing/2014/main" id="{9DB5F39D-2BAC-D105-4891-4C37E72EFF52}"/>
              </a:ext>
            </a:extLst>
          </p:cNvPr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>
            <a:extLst>
              <a:ext uri="{FF2B5EF4-FFF2-40B4-BE49-F238E27FC236}">
                <a16:creationId xmlns:a16="http://schemas.microsoft.com/office/drawing/2014/main" id="{89F62ECA-4457-14AE-DAA1-E8E52AEBEB66}"/>
              </a:ext>
            </a:extLst>
          </p:cNvPr>
          <p:cNvSpPr txBox="1"/>
          <p:nvPr/>
        </p:nvSpPr>
        <p:spPr>
          <a:xfrm>
            <a:off x="6719190" y="660888"/>
            <a:ext cx="10686382" cy="328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 err="1">
                <a:solidFill>
                  <a:srgbClr val="A76CAC"/>
                </a:solidFill>
              </a:rPr>
              <a:t>Academic</a:t>
            </a:r>
            <a:r>
              <a:rPr lang="nl-NL" sz="4800" dirty="0">
                <a:solidFill>
                  <a:srgbClr val="A76CAC"/>
                </a:solidFill>
              </a:rPr>
              <a:t> Language</a:t>
            </a: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nl-NL" sz="48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>
                <a:solidFill>
                  <a:srgbClr val="A76CAC"/>
                </a:solidFill>
              </a:rPr>
              <a:t>Do </a:t>
            </a:r>
            <a:r>
              <a:rPr lang="nl-NL" sz="4000" dirty="0" err="1">
                <a:solidFill>
                  <a:srgbClr val="A76CAC"/>
                </a:solidFill>
              </a:rPr>
              <a:t>you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recognise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this</a:t>
            </a:r>
            <a:r>
              <a:rPr lang="nl-NL" sz="4000" dirty="0">
                <a:solidFill>
                  <a:srgbClr val="A76CAC"/>
                </a:solidFill>
              </a:rPr>
              <a:t>?</a:t>
            </a:r>
            <a:endParaRPr lang="nl-NL" sz="4000" dirty="0">
              <a:solidFill>
                <a:srgbClr val="A76CA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marL="457200" marR="0" lvl="0" indent="-4572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dirty="0"/>
          </a:p>
        </p:txBody>
      </p:sp>
      <p:sp>
        <p:nvSpPr>
          <p:cNvPr id="171" name="Google Shape;171;p4">
            <a:extLst>
              <a:ext uri="{FF2B5EF4-FFF2-40B4-BE49-F238E27FC236}">
                <a16:creationId xmlns:a16="http://schemas.microsoft.com/office/drawing/2014/main" id="{40B859D6-8C21-A858-D1BD-3FD08D92BA18}"/>
              </a:ext>
            </a:extLst>
          </p:cNvPr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>
            <a:extLst>
              <a:ext uri="{FF2B5EF4-FFF2-40B4-BE49-F238E27FC236}">
                <a16:creationId xmlns:a16="http://schemas.microsoft.com/office/drawing/2014/main" id="{CC1F1E7A-B81E-0C0F-9D37-BA51C8D9AE5A}"/>
              </a:ext>
            </a:extLst>
          </p:cNvPr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>
            <a:extLst>
              <a:ext uri="{FF2B5EF4-FFF2-40B4-BE49-F238E27FC236}">
                <a16:creationId xmlns:a16="http://schemas.microsoft.com/office/drawing/2014/main" id="{FCCA6263-A0B9-82F8-FF6D-B3D60EA41C46}"/>
              </a:ext>
            </a:extLst>
          </p:cNvPr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501105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429128" y="1190450"/>
            <a:ext cx="10071653" cy="6001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lvl="0">
              <a:lnSpc>
                <a:spcPct val="120020"/>
              </a:lnSpc>
            </a:pPr>
            <a:r>
              <a:rPr lang="nl-NL" sz="4000" dirty="0">
                <a:solidFill>
                  <a:srgbClr val="A76CAC"/>
                </a:solidFill>
              </a:rPr>
              <a:t>Do </a:t>
            </a:r>
            <a:r>
              <a:rPr lang="nl-NL" sz="4000" dirty="0" err="1">
                <a:solidFill>
                  <a:srgbClr val="A76CAC"/>
                </a:solidFill>
              </a:rPr>
              <a:t>you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recognise</a:t>
            </a:r>
            <a:r>
              <a:rPr lang="nl-NL" sz="4000" dirty="0">
                <a:solidFill>
                  <a:srgbClr val="A76CAC"/>
                </a:solidFill>
              </a:rPr>
              <a:t> </a:t>
            </a:r>
            <a:r>
              <a:rPr lang="nl-NL" sz="4000" dirty="0" err="1">
                <a:solidFill>
                  <a:srgbClr val="A76CAC"/>
                </a:solidFill>
              </a:rPr>
              <a:t>this</a:t>
            </a:r>
            <a:r>
              <a:rPr lang="nl-NL" sz="4000" dirty="0">
                <a:solidFill>
                  <a:srgbClr val="A76CAC"/>
                </a:solidFill>
              </a:rPr>
              <a:t>?</a:t>
            </a:r>
          </a:p>
          <a:p>
            <a:pPr lvl="0">
              <a:lnSpc>
                <a:spcPct val="120020"/>
              </a:lnSpc>
            </a:pPr>
            <a:endParaRPr lang="en-US" sz="2800" dirty="0">
              <a:solidFill>
                <a:schemeClr val="tx1"/>
              </a:solidFill>
            </a:endParaRPr>
          </a:p>
          <a:p>
            <a:pPr defTabSz="914445"/>
            <a:endParaRPr lang="nl-NL" sz="3200" dirty="0">
              <a:ea typeface="+mn-ea"/>
            </a:endParaRPr>
          </a:p>
          <a:p>
            <a:pPr defTabSz="914445"/>
            <a:r>
              <a:rPr lang="nl-NL" sz="2400" dirty="0" err="1">
                <a:ea typeface="+mn-ea"/>
              </a:rPr>
              <a:t>Gaps</a:t>
            </a:r>
            <a:r>
              <a:rPr lang="nl-NL" sz="2400" dirty="0">
                <a:ea typeface="+mn-ea"/>
              </a:rPr>
              <a:t> in </a:t>
            </a:r>
            <a:r>
              <a:rPr lang="nl-NL" sz="2400" dirty="0" err="1">
                <a:ea typeface="+mn-ea"/>
              </a:rPr>
              <a:t>academic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vocabulary</a:t>
            </a:r>
            <a:r>
              <a:rPr lang="nl-NL" sz="2400" dirty="0">
                <a:ea typeface="+mn-ea"/>
              </a:rPr>
              <a:t> -&gt; </a:t>
            </a:r>
            <a:r>
              <a:rPr lang="nl-NL" sz="2400" dirty="0" err="1">
                <a:ea typeface="+mn-ea"/>
              </a:rPr>
              <a:t>writing</a:t>
            </a:r>
            <a:endParaRPr lang="nl-NL" sz="2400" dirty="0">
              <a:ea typeface="+mn-ea"/>
            </a:endParaRPr>
          </a:p>
          <a:p>
            <a:pPr defTabSz="914445"/>
            <a:r>
              <a:rPr lang="nl-NL" sz="2400" dirty="0" err="1">
                <a:ea typeface="+mn-ea"/>
              </a:rPr>
              <a:t>Gaps</a:t>
            </a:r>
            <a:r>
              <a:rPr lang="nl-NL" sz="2400" dirty="0">
                <a:ea typeface="+mn-ea"/>
              </a:rPr>
              <a:t> in </a:t>
            </a:r>
            <a:r>
              <a:rPr lang="nl-NL" sz="2400" dirty="0" err="1">
                <a:ea typeface="+mn-ea"/>
              </a:rPr>
              <a:t>idiomatic</a:t>
            </a:r>
            <a:r>
              <a:rPr lang="nl-NL" sz="2400" dirty="0">
                <a:ea typeface="+mn-ea"/>
              </a:rPr>
              <a:t> speech -&gt; take </a:t>
            </a:r>
            <a:r>
              <a:rPr lang="nl-NL" sz="2400" dirty="0" err="1">
                <a:ea typeface="+mn-ea"/>
              </a:rPr>
              <a:t>things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too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literally</a:t>
            </a:r>
            <a:endParaRPr lang="nl-NL" sz="2400" dirty="0">
              <a:ea typeface="+mn-ea"/>
            </a:endParaRPr>
          </a:p>
          <a:p>
            <a:pPr defTabSz="914445"/>
            <a:r>
              <a:rPr lang="nl-NL" sz="2400" dirty="0" err="1">
                <a:ea typeface="+mn-ea"/>
              </a:rPr>
              <a:t>Lack</a:t>
            </a:r>
            <a:r>
              <a:rPr lang="nl-NL" sz="2400" dirty="0">
                <a:ea typeface="+mn-ea"/>
              </a:rPr>
              <a:t> of </a:t>
            </a:r>
            <a:r>
              <a:rPr lang="nl-NL" sz="2400" dirty="0" err="1">
                <a:ea typeface="+mn-ea"/>
              </a:rPr>
              <a:t>cultural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capital</a:t>
            </a:r>
            <a:endParaRPr lang="nl-NL" sz="2400" dirty="0">
              <a:ea typeface="+mn-ea"/>
            </a:endParaRPr>
          </a:p>
          <a:p>
            <a:pPr defTabSz="914445"/>
            <a:r>
              <a:rPr lang="nl-NL" sz="2400" dirty="0" err="1">
                <a:ea typeface="+mn-ea"/>
              </a:rPr>
              <a:t>Unfamiliar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with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conventions</a:t>
            </a:r>
            <a:r>
              <a:rPr lang="nl-NL" sz="2400" dirty="0">
                <a:ea typeface="+mn-ea"/>
              </a:rPr>
              <a:t> in </a:t>
            </a:r>
            <a:r>
              <a:rPr lang="nl-NL" sz="2400" dirty="0" err="1">
                <a:ea typeface="+mn-ea"/>
              </a:rPr>
              <a:t>academic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writing</a:t>
            </a:r>
            <a:endParaRPr lang="nl-NL" sz="2400" dirty="0">
              <a:ea typeface="+mn-ea"/>
            </a:endParaRPr>
          </a:p>
          <a:p>
            <a:pPr defTabSz="914445"/>
            <a:endParaRPr lang="nl-NL" sz="2400" dirty="0">
              <a:ea typeface="+mn-ea"/>
            </a:endParaRPr>
          </a:p>
          <a:p>
            <a:pPr defTabSz="914445"/>
            <a:r>
              <a:rPr lang="nl-NL" sz="2400" dirty="0">
                <a:ea typeface="+mn-ea"/>
              </a:rPr>
              <a:t>Excellent </a:t>
            </a:r>
            <a:r>
              <a:rPr lang="nl-NL" sz="2400" dirty="0" err="1">
                <a:ea typeface="+mn-ea"/>
              </a:rPr>
              <a:t>playground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Albanian</a:t>
            </a:r>
            <a:r>
              <a:rPr lang="nl-NL" sz="2400" dirty="0">
                <a:ea typeface="+mn-ea"/>
              </a:rPr>
              <a:t>/English</a:t>
            </a:r>
          </a:p>
          <a:p>
            <a:pPr defTabSz="914445"/>
            <a:r>
              <a:rPr lang="nl-NL" sz="2400" dirty="0" err="1">
                <a:ea typeface="+mn-ea"/>
              </a:rPr>
              <a:t>Informal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tone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vs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formal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language</a:t>
            </a:r>
            <a:endParaRPr lang="nl-NL" sz="2400" dirty="0">
              <a:ea typeface="+mn-ea"/>
            </a:endParaRPr>
          </a:p>
          <a:p>
            <a:pPr defTabSz="914445"/>
            <a:r>
              <a:rPr lang="nl-NL" sz="2400" dirty="0" err="1">
                <a:ea typeface="+mn-ea"/>
              </a:rPr>
              <a:t>Good</a:t>
            </a:r>
            <a:r>
              <a:rPr lang="nl-NL" sz="2400" dirty="0">
                <a:ea typeface="+mn-ea"/>
              </a:rPr>
              <a:t> topic </a:t>
            </a:r>
            <a:r>
              <a:rPr lang="nl-NL" sz="2400" dirty="0" err="1">
                <a:ea typeface="+mn-ea"/>
              </a:rPr>
              <a:t>knowledge</a:t>
            </a:r>
            <a:r>
              <a:rPr lang="nl-NL" sz="2400" dirty="0">
                <a:ea typeface="+mn-ea"/>
              </a:rPr>
              <a:t> but </a:t>
            </a:r>
            <a:r>
              <a:rPr lang="nl-NL" sz="2400" dirty="0" err="1">
                <a:ea typeface="+mn-ea"/>
              </a:rPr>
              <a:t>difficulty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showing</a:t>
            </a:r>
            <a:r>
              <a:rPr lang="nl-NL" sz="2400" dirty="0">
                <a:ea typeface="+mn-ea"/>
              </a:rPr>
              <a:t> </a:t>
            </a:r>
            <a:r>
              <a:rPr lang="nl-NL" sz="2400" dirty="0" err="1">
                <a:ea typeface="+mn-ea"/>
              </a:rPr>
              <a:t>it</a:t>
            </a:r>
            <a:r>
              <a:rPr lang="nl-NL" sz="2400" dirty="0">
                <a:ea typeface="+mn-ea"/>
              </a:rPr>
              <a:t> in </a:t>
            </a:r>
            <a:r>
              <a:rPr lang="nl-NL" sz="2400" dirty="0" err="1">
                <a:ea typeface="+mn-ea"/>
              </a:rPr>
              <a:t>exams</a:t>
            </a:r>
            <a:endParaRPr lang="nl-NL" sz="2400" dirty="0">
              <a:ea typeface="+mn-ea"/>
            </a:endParaRPr>
          </a:p>
          <a:p>
            <a:pPr defTabSz="914445"/>
            <a:r>
              <a:rPr lang="nl-NL" sz="2400" dirty="0" err="1">
                <a:ea typeface="+mn-ea"/>
              </a:rPr>
              <a:t>Throw</a:t>
            </a:r>
            <a:r>
              <a:rPr lang="nl-NL" sz="2400" dirty="0">
                <a:ea typeface="+mn-ea"/>
              </a:rPr>
              <a:t> information at a question</a:t>
            </a:r>
          </a:p>
          <a:p>
            <a:pPr defTabSz="914445"/>
            <a:endParaRPr lang="nl-NL" sz="2400" dirty="0">
              <a:ea typeface="+mn-ea"/>
            </a:endParaRPr>
          </a:p>
          <a:p>
            <a:pPr defTabSz="914445"/>
            <a:endParaRPr lang="nl-NL" sz="32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872209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429128" y="1190450"/>
            <a:ext cx="10071653" cy="3970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/>
            <a:r>
              <a:rPr lang="nl-NL" sz="4001" dirty="0" err="1">
                <a:solidFill>
                  <a:srgbClr val="A76CAC"/>
                </a:solidFill>
                <a:ea typeface="+mn-ea"/>
              </a:rPr>
              <a:t>Key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issues</a:t>
            </a:r>
          </a:p>
          <a:p>
            <a:pPr defTabSz="914445"/>
            <a:endParaRPr lang="nl-NL" sz="3200" dirty="0">
              <a:ea typeface="+mn-ea"/>
            </a:endParaRPr>
          </a:p>
          <a:p>
            <a:pPr defTabSz="914445"/>
            <a:endParaRPr lang="nl-NL" sz="2000" dirty="0">
              <a:ea typeface="+mn-ea"/>
            </a:endParaRPr>
          </a:p>
          <a:p>
            <a:pPr marL="457200" indent="-457200" defTabSz="914445">
              <a:buFontTx/>
              <a:buChar char="-"/>
            </a:pPr>
            <a:r>
              <a:rPr lang="nl-NL" sz="3200" dirty="0" err="1">
                <a:ea typeface="+mn-ea"/>
              </a:rPr>
              <a:t>Lack</a:t>
            </a:r>
            <a:r>
              <a:rPr lang="nl-NL" sz="3200" dirty="0">
                <a:ea typeface="+mn-ea"/>
              </a:rPr>
              <a:t> of </a:t>
            </a:r>
            <a:r>
              <a:rPr lang="nl-NL" sz="3200" dirty="0" err="1">
                <a:ea typeface="+mn-ea"/>
              </a:rPr>
              <a:t>Albanian</a:t>
            </a:r>
            <a:r>
              <a:rPr lang="nl-NL" sz="3200" dirty="0">
                <a:ea typeface="+mn-ea"/>
              </a:rPr>
              <a:t>/English as a second </a:t>
            </a:r>
            <a:r>
              <a:rPr lang="nl-NL" sz="3200" dirty="0" err="1">
                <a:ea typeface="+mn-ea"/>
              </a:rPr>
              <a:t>language</a:t>
            </a:r>
            <a:endParaRPr lang="nl-NL" sz="3200" dirty="0">
              <a:ea typeface="+mn-ea"/>
            </a:endParaRPr>
          </a:p>
          <a:p>
            <a:pPr marL="457200" indent="-457200" defTabSz="914445">
              <a:buFontTx/>
              <a:buChar char="-"/>
            </a:pPr>
            <a:r>
              <a:rPr lang="nl-NL" sz="3200" dirty="0" err="1">
                <a:ea typeface="+mn-ea"/>
              </a:rPr>
              <a:t>Lack</a:t>
            </a:r>
            <a:r>
              <a:rPr lang="nl-NL" sz="3200" dirty="0">
                <a:ea typeface="+mn-ea"/>
              </a:rPr>
              <a:t> of </a:t>
            </a:r>
            <a:r>
              <a:rPr lang="nl-NL" sz="3200" dirty="0" err="1">
                <a:ea typeface="+mn-ea"/>
              </a:rPr>
              <a:t>Albanian</a:t>
            </a:r>
            <a:r>
              <a:rPr lang="nl-NL" sz="3200" dirty="0">
                <a:ea typeface="+mn-ea"/>
              </a:rPr>
              <a:t>/English </a:t>
            </a:r>
            <a:r>
              <a:rPr lang="nl-NL" sz="3200" b="1" dirty="0" err="1">
                <a:ea typeface="+mn-ea"/>
              </a:rPr>
              <a:t>formal</a:t>
            </a:r>
            <a:r>
              <a:rPr lang="nl-NL" sz="3200" dirty="0">
                <a:ea typeface="+mn-ea"/>
              </a:rPr>
              <a:t> </a:t>
            </a:r>
            <a:r>
              <a:rPr lang="nl-NL" sz="3200" dirty="0" err="1">
                <a:ea typeface="+mn-ea"/>
              </a:rPr>
              <a:t>language</a:t>
            </a:r>
            <a:endParaRPr lang="nl-NL" sz="3200" dirty="0">
              <a:ea typeface="+mn-ea"/>
            </a:endParaRPr>
          </a:p>
          <a:p>
            <a:pPr marL="457200" indent="-457200" defTabSz="914445">
              <a:buFontTx/>
              <a:buChar char="-"/>
            </a:pPr>
            <a:r>
              <a:rPr lang="nl-NL" sz="3200" dirty="0" err="1">
                <a:ea typeface="+mn-ea"/>
              </a:rPr>
              <a:t>Hidden</a:t>
            </a:r>
            <a:r>
              <a:rPr lang="nl-NL" sz="3200" dirty="0">
                <a:ea typeface="+mn-ea"/>
              </a:rPr>
              <a:t> </a:t>
            </a:r>
            <a:r>
              <a:rPr lang="nl-NL" sz="3200" dirty="0" err="1">
                <a:ea typeface="+mn-ea"/>
              </a:rPr>
              <a:t>gaps</a:t>
            </a:r>
            <a:endParaRPr lang="nl-NL" sz="3200" dirty="0">
              <a:ea typeface="+mn-ea"/>
            </a:endParaRPr>
          </a:p>
          <a:p>
            <a:pPr marL="457200" indent="-457200" defTabSz="914445">
              <a:buFontTx/>
              <a:buChar char="-"/>
            </a:pPr>
            <a:r>
              <a:rPr lang="nl-NL" sz="3200" dirty="0">
                <a:ea typeface="+mn-ea"/>
              </a:rPr>
              <a:t>Risk of </a:t>
            </a:r>
            <a:r>
              <a:rPr lang="nl-NL" sz="3200" dirty="0" err="1">
                <a:ea typeface="+mn-ea"/>
              </a:rPr>
              <a:t>underachievement</a:t>
            </a:r>
            <a:endParaRPr lang="nl-NL" sz="3200" dirty="0">
              <a:ea typeface="+mn-ea"/>
            </a:endParaRPr>
          </a:p>
          <a:p>
            <a:pPr marL="457200" indent="-457200" defTabSz="914445">
              <a:buFontTx/>
              <a:buChar char="-"/>
            </a:pPr>
            <a:r>
              <a:rPr lang="nl-NL" sz="3200" dirty="0">
                <a:ea typeface="+mn-ea"/>
              </a:rPr>
              <a:t>Language </a:t>
            </a:r>
            <a:r>
              <a:rPr lang="nl-NL" sz="3200" dirty="0" err="1">
                <a:ea typeface="+mn-ea"/>
              </a:rPr>
              <a:t>acquisition</a:t>
            </a:r>
            <a:r>
              <a:rPr lang="nl-NL" sz="3200" dirty="0">
                <a:ea typeface="+mn-ea"/>
              </a:rPr>
              <a:t> is a </a:t>
            </a:r>
            <a:r>
              <a:rPr lang="nl-NL" sz="3200" dirty="0" err="1">
                <a:ea typeface="+mn-ea"/>
              </a:rPr>
              <a:t>structured</a:t>
            </a:r>
            <a:r>
              <a:rPr lang="nl-NL" sz="3200" dirty="0">
                <a:ea typeface="+mn-ea"/>
              </a:rPr>
              <a:t> </a:t>
            </a:r>
            <a:r>
              <a:rPr lang="nl-NL" sz="3200" dirty="0" err="1">
                <a:ea typeface="+mn-ea"/>
              </a:rPr>
              <a:t>process</a:t>
            </a:r>
            <a:endParaRPr lang="nl-NL" sz="32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767031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 rot="5400000">
            <a:off x="10744" y="3845067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grpSp>
        <p:nvGrpSpPr>
          <p:cNvPr id="157" name="Google Shape;157;p4"/>
          <p:cNvGrpSpPr/>
          <p:nvPr/>
        </p:nvGrpSpPr>
        <p:grpSpPr>
          <a:xfrm>
            <a:off x="0" y="-180826"/>
            <a:ext cx="5356858" cy="8740039"/>
            <a:chOff x="0" y="-47625"/>
            <a:chExt cx="1410860" cy="2301903"/>
          </a:xfrm>
        </p:grpSpPr>
        <p:sp>
          <p:nvSpPr>
            <p:cNvPr id="158" name="Google Shape;158;p4"/>
            <p:cNvSpPr/>
            <p:nvPr/>
          </p:nvSpPr>
          <p:spPr>
            <a:xfrm>
              <a:off x="0" y="0"/>
              <a:ext cx="1410860" cy="2254278"/>
            </a:xfrm>
            <a:custGeom>
              <a:avLst/>
              <a:gdLst/>
              <a:ahLst/>
              <a:cxnLst/>
              <a:rect l="l" t="t" r="r" b="b"/>
              <a:pathLst>
                <a:path w="1410860" h="2254278" extrusionOk="0">
                  <a:moveTo>
                    <a:pt x="0" y="0"/>
                  </a:moveTo>
                  <a:lnTo>
                    <a:pt x="1410860" y="0"/>
                  </a:lnTo>
                  <a:lnTo>
                    <a:pt x="1410860" y="2254278"/>
                  </a:lnTo>
                  <a:lnTo>
                    <a:pt x="0" y="2254278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0" y="-47625"/>
              <a:ext cx="1410860" cy="2301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/>
          <p:nvPr/>
        </p:nvSpPr>
        <p:spPr>
          <a:xfrm>
            <a:off x="14816710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1" name="Google Shape;161;p4"/>
          <p:cNvSpPr/>
          <p:nvPr/>
        </p:nvSpPr>
        <p:spPr>
          <a:xfrm>
            <a:off x="-1123967" y="8585658"/>
            <a:ext cx="20145389" cy="2061415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2" name="Google Shape;162;p4"/>
          <p:cNvSpPr/>
          <p:nvPr/>
        </p:nvSpPr>
        <p:spPr>
          <a:xfrm>
            <a:off x="0" y="8532439"/>
            <a:ext cx="18400830" cy="53548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3" name="Google Shape;163;p4"/>
          <p:cNvSpPr/>
          <p:nvPr/>
        </p:nvSpPr>
        <p:spPr>
          <a:xfrm>
            <a:off x="0" y="8585658"/>
            <a:ext cx="18287783" cy="1701108"/>
          </a:xfrm>
          <a:custGeom>
            <a:avLst/>
            <a:gdLst/>
            <a:ahLst/>
            <a:cxnLst/>
            <a:rect l="l" t="t" r="r" b="b"/>
            <a:pathLst>
              <a:path w="17903966" h="1665405" extrusionOk="0">
                <a:moveTo>
                  <a:pt x="17903966" y="0"/>
                </a:moveTo>
                <a:lnTo>
                  <a:pt x="0" y="0"/>
                </a:lnTo>
                <a:lnTo>
                  <a:pt x="0" y="1665405"/>
                </a:lnTo>
                <a:lnTo>
                  <a:pt x="17903966" y="1665405"/>
                </a:lnTo>
                <a:lnTo>
                  <a:pt x="17903966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4" name="Google Shape;164;p4"/>
          <p:cNvSpPr/>
          <p:nvPr/>
        </p:nvSpPr>
        <p:spPr>
          <a:xfrm>
            <a:off x="7733752" y="9254879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5" name="Google Shape;165;p4"/>
          <p:cNvSpPr/>
          <p:nvPr/>
        </p:nvSpPr>
        <p:spPr>
          <a:xfrm>
            <a:off x="10315348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6" name="Google Shape;166;p4"/>
          <p:cNvSpPr/>
          <p:nvPr/>
        </p:nvSpPr>
        <p:spPr>
          <a:xfrm>
            <a:off x="14355842" y="9142188"/>
            <a:ext cx="3323671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67" name="Google Shape;167;p4"/>
          <p:cNvSpPr txBox="1"/>
          <p:nvPr/>
        </p:nvSpPr>
        <p:spPr>
          <a:xfrm>
            <a:off x="6719190" y="660888"/>
            <a:ext cx="10686382" cy="192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Subject / </a:t>
            </a:r>
            <a:r>
              <a:rPr lang="nl-NL" sz="4800" dirty="0" err="1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Academic</a:t>
            </a:r>
            <a:r>
              <a:rPr lang="nl-NL" sz="4800" dirty="0">
                <a:solidFill>
                  <a:srgbClr val="A76CAC"/>
                </a:solidFill>
                <a:latin typeface="Arial"/>
                <a:ea typeface="Arial"/>
                <a:cs typeface="Arial"/>
                <a:sym typeface="Arial"/>
              </a:rPr>
              <a:t> Language</a:t>
            </a:r>
          </a:p>
          <a:p>
            <a:pPr marR="0" lvl="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chemeClr val="tx1"/>
              </a:solidFill>
            </a:endParaRPr>
          </a:p>
          <a:p>
            <a:pPr marL="457200" marR="0" lvl="0" indent="-457200" algn="l" rtl="0">
              <a:lnSpc>
                <a:spcPct val="12002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-253610" y="4231088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2" name="Google Shape;172;p4"/>
          <p:cNvSpPr/>
          <p:nvPr/>
        </p:nvSpPr>
        <p:spPr>
          <a:xfrm>
            <a:off x="4724952" y="9165531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  <p:sp>
        <p:nvSpPr>
          <p:cNvPr id="173" name="Google Shape;173;p4"/>
          <p:cNvSpPr/>
          <p:nvPr/>
        </p:nvSpPr>
        <p:spPr>
          <a:xfrm>
            <a:off x="560423" y="9142188"/>
            <a:ext cx="3348979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22839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602243" y="3005633"/>
            <a:ext cx="10071653" cy="150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/>
            <a:r>
              <a:rPr lang="nl-NL" sz="6000" dirty="0">
                <a:solidFill>
                  <a:srgbClr val="A76CAC"/>
                </a:solidFill>
                <a:ea typeface="+mn-ea"/>
              </a:rPr>
              <a:t>Subject </a:t>
            </a:r>
            <a:r>
              <a:rPr lang="nl-NL" sz="6000" dirty="0" err="1">
                <a:solidFill>
                  <a:srgbClr val="A76CAC"/>
                </a:solidFill>
                <a:ea typeface="+mn-ea"/>
              </a:rPr>
              <a:t>language</a:t>
            </a:r>
            <a:endParaRPr lang="nl-NL" sz="6000" dirty="0">
              <a:solidFill>
                <a:srgbClr val="A76CAC"/>
              </a:solidFill>
              <a:ea typeface="+mn-ea"/>
            </a:endParaRPr>
          </a:p>
          <a:p>
            <a:pPr defTabSz="914445"/>
            <a:endParaRPr lang="nl-NL" sz="32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22317011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429128" y="1190448"/>
            <a:ext cx="10071653" cy="797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/>
            <a:r>
              <a:rPr lang="nl-NL" sz="4001" dirty="0">
                <a:solidFill>
                  <a:srgbClr val="A76CAC"/>
                </a:solidFill>
                <a:ea typeface="+mn-ea"/>
              </a:rPr>
              <a:t>The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mother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of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all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flu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pandemics</a:t>
            </a:r>
            <a:endParaRPr lang="nl-NL" sz="4001" dirty="0">
              <a:solidFill>
                <a:srgbClr val="A76CAC"/>
              </a:solidFill>
              <a:ea typeface="+mn-ea"/>
            </a:endParaRPr>
          </a:p>
          <a:p>
            <a:pPr defTabSz="914445"/>
            <a:endParaRPr lang="nl-NL" sz="3200" dirty="0">
              <a:ea typeface="+mn-ea"/>
            </a:endParaRPr>
          </a:p>
          <a:p>
            <a:pPr defTabSz="914445"/>
            <a:r>
              <a:rPr lang="en-US" sz="2400" dirty="0">
                <a:ea typeface="+mn-ea"/>
              </a:rPr>
              <a:t>The </a:t>
            </a:r>
            <a:r>
              <a:rPr lang="en-US" sz="2400" b="1" dirty="0">
                <a:ea typeface="+mn-ea"/>
              </a:rPr>
              <a:t>flu virus </a:t>
            </a:r>
            <a:r>
              <a:rPr lang="en-US" sz="2400" dirty="0">
                <a:ea typeface="+mn-ea"/>
              </a:rPr>
              <a:t>is a survivor. It must continually </a:t>
            </a:r>
            <a:r>
              <a:rPr lang="en-US" sz="2400" b="1" dirty="0">
                <a:ea typeface="+mn-ea"/>
              </a:rPr>
              <a:t>evolve</a:t>
            </a:r>
            <a:r>
              <a:rPr lang="en-US" sz="2400" dirty="0">
                <a:ea typeface="+mn-ea"/>
              </a:rPr>
              <a:t> in order to evade its biggest threat - the </a:t>
            </a:r>
            <a:r>
              <a:rPr lang="en-US" sz="2400" b="1" dirty="0">
                <a:ea typeface="+mn-ea"/>
              </a:rPr>
              <a:t>immune system</a:t>
            </a:r>
            <a:r>
              <a:rPr lang="en-US" sz="2400" dirty="0">
                <a:ea typeface="+mn-ea"/>
              </a:rPr>
              <a:t>. </a:t>
            </a:r>
          </a:p>
          <a:p>
            <a:pPr defTabSz="914445"/>
            <a:r>
              <a:rPr lang="en-US" sz="2400" b="1" dirty="0">
                <a:ea typeface="+mn-ea"/>
              </a:rPr>
              <a:t>Mammals</a:t>
            </a:r>
            <a:r>
              <a:rPr lang="en-US" sz="2400" dirty="0">
                <a:ea typeface="+mn-ea"/>
              </a:rPr>
              <a:t>, including humans, make </a:t>
            </a:r>
            <a:r>
              <a:rPr lang="en-US" sz="2400" b="1" dirty="0">
                <a:ea typeface="+mn-ea"/>
              </a:rPr>
              <a:t>antibodies</a:t>
            </a:r>
            <a:r>
              <a:rPr lang="en-US" sz="2400" dirty="0">
                <a:ea typeface="+mn-ea"/>
              </a:rPr>
              <a:t>, which </a:t>
            </a:r>
            <a:r>
              <a:rPr lang="en-US" sz="2400" dirty="0" err="1">
                <a:ea typeface="+mn-ea"/>
              </a:rPr>
              <a:t>recognise</a:t>
            </a:r>
            <a:r>
              <a:rPr lang="en-US" sz="2400" dirty="0">
                <a:ea typeface="+mn-ea"/>
              </a:rPr>
              <a:t> and target the virus. "So it has to keep </a:t>
            </a:r>
            <a:r>
              <a:rPr lang="en-US" sz="2400" b="1" dirty="0">
                <a:ea typeface="+mn-ea"/>
              </a:rPr>
              <a:t>mutating</a:t>
            </a:r>
            <a:r>
              <a:rPr lang="en-US" sz="2400" dirty="0">
                <a:ea typeface="+mn-ea"/>
              </a:rPr>
              <a:t> to escape being destroyed," explains David </a:t>
            </a:r>
            <a:r>
              <a:rPr lang="en-US" sz="2400" dirty="0" err="1">
                <a:ea typeface="+mn-ea"/>
              </a:rPr>
              <a:t>Morens</a:t>
            </a:r>
            <a:r>
              <a:rPr lang="en-US" sz="2400" dirty="0">
                <a:ea typeface="+mn-ea"/>
              </a:rPr>
              <a:t> from the US National Institute of </a:t>
            </a:r>
            <a:r>
              <a:rPr lang="en-US" sz="2400" b="1" dirty="0">
                <a:ea typeface="+mn-ea"/>
              </a:rPr>
              <a:t>Allergy</a:t>
            </a:r>
            <a:r>
              <a:rPr lang="en-US" sz="2400" dirty="0">
                <a:ea typeface="+mn-ea"/>
              </a:rPr>
              <a:t> and </a:t>
            </a:r>
            <a:r>
              <a:rPr lang="en-US" sz="2400" b="1" dirty="0">
                <a:ea typeface="+mn-ea"/>
              </a:rPr>
              <a:t>Infectious Diseases</a:t>
            </a:r>
            <a:r>
              <a:rPr lang="en-US" sz="2400" dirty="0">
                <a:ea typeface="+mn-ea"/>
              </a:rPr>
              <a:t>. </a:t>
            </a:r>
          </a:p>
          <a:p>
            <a:pPr defTabSz="914445"/>
            <a:r>
              <a:rPr lang="en-US" sz="2400" dirty="0">
                <a:ea typeface="+mn-ea"/>
              </a:rPr>
              <a:t>Despite these tactics, most of the </a:t>
            </a:r>
            <a:r>
              <a:rPr lang="en-US" sz="2400" b="1" dirty="0">
                <a:ea typeface="+mn-ea"/>
              </a:rPr>
              <a:t>strains</a:t>
            </a:r>
            <a:r>
              <a:rPr lang="en-US" sz="2400" dirty="0">
                <a:ea typeface="+mn-ea"/>
              </a:rPr>
              <a:t> that make people ill during the eponymous </a:t>
            </a:r>
            <a:r>
              <a:rPr lang="en-US" sz="2400" b="1" dirty="0">
                <a:ea typeface="+mn-ea"/>
              </a:rPr>
              <a:t>"flu season" </a:t>
            </a:r>
            <a:r>
              <a:rPr lang="en-US" sz="2400" dirty="0">
                <a:ea typeface="+mn-ea"/>
              </a:rPr>
              <a:t>are sufficiently similar to infections most of us have been exposed to before. </a:t>
            </a:r>
          </a:p>
          <a:p>
            <a:pPr defTabSz="914445"/>
            <a:r>
              <a:rPr lang="en-US" sz="2400" dirty="0">
                <a:ea typeface="+mn-ea"/>
              </a:rPr>
              <a:t>Our immune systems </a:t>
            </a:r>
            <a:r>
              <a:rPr lang="en-US" sz="2400" dirty="0" err="1">
                <a:ea typeface="+mn-ea"/>
              </a:rPr>
              <a:t>recognise</a:t>
            </a:r>
            <a:r>
              <a:rPr lang="en-US" sz="2400" dirty="0">
                <a:ea typeface="+mn-ea"/>
              </a:rPr>
              <a:t> common parts that these new strains share with their </a:t>
            </a:r>
            <a:r>
              <a:rPr lang="en-US" sz="2400" b="1" dirty="0">
                <a:ea typeface="+mn-ea"/>
              </a:rPr>
              <a:t>ancestors</a:t>
            </a:r>
            <a:r>
              <a:rPr lang="en-US" sz="2400" dirty="0">
                <a:ea typeface="+mn-ea"/>
              </a:rPr>
              <a:t>, and can launch an effective </a:t>
            </a:r>
            <a:r>
              <a:rPr lang="en-US" sz="2400" b="1" dirty="0" err="1">
                <a:ea typeface="+mn-ea"/>
              </a:rPr>
              <a:t>defence</a:t>
            </a:r>
            <a:r>
              <a:rPr lang="en-US" sz="2400" dirty="0">
                <a:ea typeface="+mn-ea"/>
              </a:rPr>
              <a:t>. </a:t>
            </a:r>
          </a:p>
          <a:p>
            <a:pPr defTabSz="914445"/>
            <a:r>
              <a:rPr lang="en-US" sz="2400" dirty="0">
                <a:ea typeface="+mn-ea"/>
              </a:rPr>
              <a:t>Every so often, however, a different strain emerges and infects people - one that contains new </a:t>
            </a:r>
            <a:r>
              <a:rPr lang="en-US" sz="2400" b="1" dirty="0">
                <a:ea typeface="+mn-ea"/>
              </a:rPr>
              <a:t>genes</a:t>
            </a:r>
            <a:r>
              <a:rPr lang="en-US" sz="2400" dirty="0">
                <a:ea typeface="+mn-ea"/>
              </a:rPr>
              <a:t> from an </a:t>
            </a:r>
            <a:r>
              <a:rPr lang="en-US" sz="2400" b="1" dirty="0">
                <a:ea typeface="+mn-ea"/>
              </a:rPr>
              <a:t>animal</a:t>
            </a:r>
            <a:r>
              <a:rPr lang="en-US" sz="2400" dirty="0">
                <a:ea typeface="+mn-ea"/>
              </a:rPr>
              <a:t> virus. </a:t>
            </a:r>
          </a:p>
          <a:p>
            <a:pPr defTabSz="914445"/>
            <a:r>
              <a:rPr lang="en-US" sz="2400" dirty="0">
                <a:ea typeface="+mn-ea"/>
              </a:rPr>
              <a:t>Its novelty is its most effective weapon against our immune </a:t>
            </a:r>
            <a:r>
              <a:rPr lang="en-US" sz="2400" dirty="0" err="1">
                <a:ea typeface="+mn-ea"/>
              </a:rPr>
              <a:t>defences</a:t>
            </a:r>
            <a:r>
              <a:rPr lang="en-US" sz="2400" dirty="0">
                <a:ea typeface="+mn-ea"/>
              </a:rPr>
              <a:t>. And if it is infectious enough to find its way easily into a new </a:t>
            </a:r>
            <a:r>
              <a:rPr lang="en-US" sz="2400" b="1" dirty="0">
                <a:ea typeface="+mn-ea"/>
              </a:rPr>
              <a:t>host </a:t>
            </a:r>
            <a:r>
              <a:rPr lang="en-US" sz="2400" dirty="0">
                <a:ea typeface="+mn-ea"/>
              </a:rPr>
              <a:t>- perhaps via an innocent sneeze - it can spread rapidly and cause a global </a:t>
            </a:r>
            <a:r>
              <a:rPr lang="en-US" sz="2400" b="1" dirty="0">
                <a:ea typeface="+mn-ea"/>
              </a:rPr>
              <a:t>epidemic</a:t>
            </a:r>
            <a:r>
              <a:rPr lang="en-US" sz="2400" dirty="0">
                <a:ea typeface="+mn-ea"/>
              </a:rPr>
              <a:t> - or </a:t>
            </a:r>
            <a:r>
              <a:rPr lang="en-US" sz="2400" b="1" dirty="0">
                <a:ea typeface="+mn-ea"/>
              </a:rPr>
              <a:t>pandemic</a:t>
            </a:r>
            <a:r>
              <a:rPr lang="en-US" sz="2400" dirty="0">
                <a:ea typeface="+mn-ea"/>
              </a:rPr>
              <a:t>.</a:t>
            </a:r>
          </a:p>
          <a:p>
            <a:pPr defTabSz="914445"/>
            <a:endParaRPr lang="nl-NL" sz="32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2809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2"/>
          <p:cNvGrpSpPr/>
          <p:nvPr/>
        </p:nvGrpSpPr>
        <p:grpSpPr>
          <a:xfrm>
            <a:off x="21443" y="-180826"/>
            <a:ext cx="5203223" cy="10467827"/>
            <a:chOff x="0" y="-47625"/>
            <a:chExt cx="1370396" cy="2756958"/>
          </a:xfrm>
        </p:grpSpPr>
        <p:sp>
          <p:nvSpPr>
            <p:cNvPr id="103" name="Google Shape;103;p2"/>
            <p:cNvSpPr/>
            <p:nvPr/>
          </p:nvSpPr>
          <p:spPr>
            <a:xfrm>
              <a:off x="0" y="0"/>
              <a:ext cx="1370396" cy="2709333"/>
            </a:xfrm>
            <a:custGeom>
              <a:avLst/>
              <a:gdLst/>
              <a:ahLst/>
              <a:cxnLst/>
              <a:rect l="l" t="t" r="r" b="b"/>
              <a:pathLst>
                <a:path w="1370396" h="2709333" extrusionOk="0">
                  <a:moveTo>
                    <a:pt x="0" y="0"/>
                  </a:moveTo>
                  <a:lnTo>
                    <a:pt x="1370396" y="0"/>
                  </a:lnTo>
                  <a:lnTo>
                    <a:pt x="13703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1F1F1"/>
            </a:solidFill>
            <a:ln>
              <a:noFill/>
            </a:ln>
          </p:spPr>
          <p:txBody>
            <a:bodyPr/>
            <a:lstStyle/>
            <a:p>
              <a:pPr defTabSz="914445"/>
              <a:endParaRPr lang="nl-NL">
                <a:ea typeface="+mn-ea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0" y="-47625"/>
              <a:ext cx="1370396" cy="27569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1" tIns="50801" rIns="50801" bIns="50801" anchor="ctr" anchorCtr="0">
              <a:noAutofit/>
            </a:bodyPr>
            <a:lstStyle/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914445">
                <a:lnSpc>
                  <a:spcPct val="147722"/>
                </a:lnSpc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2"/>
          <p:cNvSpPr/>
          <p:nvPr/>
        </p:nvSpPr>
        <p:spPr>
          <a:xfrm rot="5400000">
            <a:off x="-211341" y="3871516"/>
            <a:ext cx="11061467" cy="3318440"/>
          </a:xfrm>
          <a:custGeom>
            <a:avLst/>
            <a:gdLst/>
            <a:ahLst/>
            <a:cxnLst/>
            <a:rect l="l" t="t" r="r" b="b"/>
            <a:pathLst>
              <a:path w="11061467" h="3318440" extrusionOk="0">
                <a:moveTo>
                  <a:pt x="0" y="0"/>
                </a:moveTo>
                <a:lnTo>
                  <a:pt x="11061467" y="0"/>
                </a:lnTo>
                <a:lnTo>
                  <a:pt x="11061467" y="3318440"/>
                </a:lnTo>
                <a:lnTo>
                  <a:pt x="0" y="3318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-253609" y="4231089"/>
            <a:ext cx="5710442" cy="1727409"/>
          </a:xfrm>
          <a:custGeom>
            <a:avLst/>
            <a:gdLst/>
            <a:ahLst/>
            <a:cxnLst/>
            <a:rect l="l" t="t" r="r" b="b"/>
            <a:pathLst>
              <a:path w="5710442" h="1727409" extrusionOk="0">
                <a:moveTo>
                  <a:pt x="0" y="0"/>
                </a:moveTo>
                <a:lnTo>
                  <a:pt x="5710442" y="0"/>
                </a:lnTo>
                <a:lnTo>
                  <a:pt x="5710442" y="1727409"/>
                </a:lnTo>
                <a:lnTo>
                  <a:pt x="0" y="17274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14816711" y="115092"/>
            <a:ext cx="3368139" cy="913608"/>
          </a:xfrm>
          <a:custGeom>
            <a:avLst/>
            <a:gdLst/>
            <a:ahLst/>
            <a:cxnLst/>
            <a:rect l="l" t="t" r="r" b="b"/>
            <a:pathLst>
              <a:path w="3368139" h="913608" extrusionOk="0">
                <a:moveTo>
                  <a:pt x="0" y="0"/>
                </a:moveTo>
                <a:lnTo>
                  <a:pt x="3368139" y="0"/>
                </a:lnTo>
                <a:lnTo>
                  <a:pt x="3368139" y="913608"/>
                </a:lnTo>
                <a:lnTo>
                  <a:pt x="0" y="913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6707108" y="5602177"/>
            <a:ext cx="9002312" cy="658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445">
              <a:lnSpc>
                <a:spcPct val="139986"/>
              </a:lnSpc>
            </a:pPr>
            <a:endParaRPr sz="3056">
              <a:solidFill>
                <a:srgbClr val="6BC5E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-1123966" y="8585659"/>
            <a:ext cx="20145389" cy="2061416"/>
          </a:xfrm>
          <a:custGeom>
            <a:avLst/>
            <a:gdLst/>
            <a:ahLst/>
            <a:cxnLst/>
            <a:rect l="l" t="t" r="r" b="b"/>
            <a:pathLst>
              <a:path w="19722584" h="2018150" extrusionOk="0">
                <a:moveTo>
                  <a:pt x="19722584" y="0"/>
                </a:moveTo>
                <a:lnTo>
                  <a:pt x="0" y="0"/>
                </a:lnTo>
                <a:lnTo>
                  <a:pt x="0" y="2018150"/>
                </a:lnTo>
                <a:lnTo>
                  <a:pt x="19722584" y="2018150"/>
                </a:lnTo>
                <a:lnTo>
                  <a:pt x="19722584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0" y="8532440"/>
            <a:ext cx="18400830" cy="53549"/>
          </a:xfrm>
          <a:custGeom>
            <a:avLst/>
            <a:gdLst/>
            <a:ahLst/>
            <a:cxnLst/>
            <a:rect l="l" t="t" r="r" b="b"/>
            <a:pathLst>
              <a:path w="18400830" h="53548" extrusionOk="0">
                <a:moveTo>
                  <a:pt x="0" y="0"/>
                </a:moveTo>
                <a:lnTo>
                  <a:pt x="18400830" y="0"/>
                </a:lnTo>
                <a:lnTo>
                  <a:pt x="18400830" y="53548"/>
                </a:lnTo>
                <a:lnTo>
                  <a:pt x="0" y="53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21445" y="8585660"/>
            <a:ext cx="18266342" cy="1701107"/>
          </a:xfrm>
          <a:custGeom>
            <a:avLst/>
            <a:gdLst/>
            <a:ahLst/>
            <a:cxnLst/>
            <a:rect l="l" t="t" r="r" b="b"/>
            <a:pathLst>
              <a:path w="18961032" h="1765802" extrusionOk="0">
                <a:moveTo>
                  <a:pt x="18961032" y="0"/>
                </a:moveTo>
                <a:lnTo>
                  <a:pt x="0" y="0"/>
                </a:lnTo>
                <a:lnTo>
                  <a:pt x="0" y="1765802"/>
                </a:lnTo>
                <a:lnTo>
                  <a:pt x="18961032" y="1765802"/>
                </a:lnTo>
                <a:lnTo>
                  <a:pt x="189610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724952" y="9165533"/>
            <a:ext cx="2193249" cy="970463"/>
          </a:xfrm>
          <a:custGeom>
            <a:avLst/>
            <a:gdLst/>
            <a:ahLst/>
            <a:cxnLst/>
            <a:rect l="l" t="t" r="r" b="b"/>
            <a:pathLst>
              <a:path w="2193249" h="970463" extrusionOk="0">
                <a:moveTo>
                  <a:pt x="0" y="0"/>
                </a:moveTo>
                <a:lnTo>
                  <a:pt x="2193249" y="0"/>
                </a:lnTo>
                <a:lnTo>
                  <a:pt x="2193249" y="970463"/>
                </a:lnTo>
                <a:lnTo>
                  <a:pt x="0" y="970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7733753" y="9254881"/>
            <a:ext cx="1730472" cy="723257"/>
          </a:xfrm>
          <a:custGeom>
            <a:avLst/>
            <a:gdLst/>
            <a:ahLst/>
            <a:cxnLst/>
            <a:rect l="l" t="t" r="r" b="b"/>
            <a:pathLst>
              <a:path w="1730472" h="723257" extrusionOk="0">
                <a:moveTo>
                  <a:pt x="0" y="0"/>
                </a:moveTo>
                <a:lnTo>
                  <a:pt x="1730472" y="0"/>
                </a:lnTo>
                <a:lnTo>
                  <a:pt x="1730472" y="723257"/>
                </a:lnTo>
                <a:lnTo>
                  <a:pt x="0" y="723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431" b="-430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10315349" y="9165531"/>
            <a:ext cx="3494066" cy="901953"/>
          </a:xfrm>
          <a:custGeom>
            <a:avLst/>
            <a:gdLst/>
            <a:ahLst/>
            <a:cxnLst/>
            <a:rect l="l" t="t" r="r" b="b"/>
            <a:pathLst>
              <a:path w="3494066" h="901953" extrusionOk="0">
                <a:moveTo>
                  <a:pt x="0" y="0"/>
                </a:moveTo>
                <a:lnTo>
                  <a:pt x="3494066" y="0"/>
                </a:lnTo>
                <a:lnTo>
                  <a:pt x="3494066" y="901953"/>
                </a:lnTo>
                <a:lnTo>
                  <a:pt x="0" y="9019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8" r="-68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60425" y="9142189"/>
            <a:ext cx="3348980" cy="856718"/>
          </a:xfrm>
          <a:custGeom>
            <a:avLst/>
            <a:gdLst/>
            <a:ahLst/>
            <a:cxnLst/>
            <a:rect l="l" t="t" r="r" b="b"/>
            <a:pathLst>
              <a:path w="3348979" h="856718" extrusionOk="0">
                <a:moveTo>
                  <a:pt x="0" y="0"/>
                </a:moveTo>
                <a:lnTo>
                  <a:pt x="3348979" y="0"/>
                </a:lnTo>
                <a:lnTo>
                  <a:pt x="3348979" y="856718"/>
                </a:lnTo>
                <a:lnTo>
                  <a:pt x="0" y="8567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4355844" y="9142189"/>
            <a:ext cx="3323672" cy="698084"/>
          </a:xfrm>
          <a:custGeom>
            <a:avLst/>
            <a:gdLst/>
            <a:ahLst/>
            <a:cxnLst/>
            <a:rect l="l" t="t" r="r" b="b"/>
            <a:pathLst>
              <a:path w="3323671" h="698084" extrusionOk="0">
                <a:moveTo>
                  <a:pt x="0" y="0"/>
                </a:moveTo>
                <a:lnTo>
                  <a:pt x="3323671" y="0"/>
                </a:lnTo>
                <a:lnTo>
                  <a:pt x="3323671" y="698084"/>
                </a:lnTo>
                <a:lnTo>
                  <a:pt x="0" y="698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1715"/>
            </a:stretch>
          </a:blipFill>
          <a:ln>
            <a:noFill/>
          </a:ln>
        </p:spPr>
        <p:txBody>
          <a:bodyPr/>
          <a:lstStyle/>
          <a:p>
            <a:pPr defTabSz="914445"/>
            <a:endParaRPr lang="nl-NL">
              <a:ea typeface="+mn-ea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6429128" y="1190449"/>
            <a:ext cx="10071653" cy="1692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/>
            <a:r>
              <a:rPr lang="nl-NL" sz="4001" dirty="0" err="1">
                <a:solidFill>
                  <a:srgbClr val="A76CAC"/>
                </a:solidFill>
                <a:ea typeface="+mn-ea"/>
              </a:rPr>
              <a:t>What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does subject </a:t>
            </a:r>
            <a:r>
              <a:rPr lang="nl-NL" sz="4001" dirty="0" err="1">
                <a:solidFill>
                  <a:srgbClr val="A76CAC"/>
                </a:solidFill>
                <a:ea typeface="+mn-ea"/>
              </a:rPr>
              <a:t>language</a:t>
            </a:r>
            <a:r>
              <a:rPr lang="nl-NL" sz="4001" dirty="0">
                <a:solidFill>
                  <a:srgbClr val="A76CAC"/>
                </a:solidFill>
                <a:ea typeface="+mn-ea"/>
              </a:rPr>
              <a:t> look like?</a:t>
            </a:r>
          </a:p>
          <a:p>
            <a:pPr defTabSz="914445"/>
            <a:endParaRPr lang="nl-NL" sz="3200" dirty="0">
              <a:ea typeface="+mn-ea"/>
            </a:endParaRPr>
          </a:p>
          <a:p>
            <a:pPr defTabSz="914445"/>
            <a:endParaRPr lang="nl-NL" sz="3200" dirty="0">
              <a:ea typeface="+mn-ea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D2AC3FB-9875-7C88-5DD5-EA1AF203A967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2016794"/>
          <a:ext cx="12192000" cy="6149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818141368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28215905"/>
                    </a:ext>
                  </a:extLst>
                </a:gridCol>
              </a:tblGrid>
              <a:tr h="846366">
                <a:tc>
                  <a:txBody>
                    <a:bodyPr/>
                    <a:lstStyle/>
                    <a:p>
                      <a:endParaRPr lang="nl-NL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err="1">
                          <a:solidFill>
                            <a:schemeClr val="tx1"/>
                          </a:solidFill>
                        </a:rPr>
                        <a:t>Examples</a:t>
                      </a:r>
                      <a:endParaRPr lang="nl-NL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904766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nl-NL" sz="2400" dirty="0"/>
                        <a:t>Common </a:t>
                      </a:r>
                      <a:r>
                        <a:rPr lang="nl-NL" sz="2400" dirty="0" err="1"/>
                        <a:t>scientific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words</a:t>
                      </a:r>
                      <a:endParaRPr lang="nl-NL" sz="2400" dirty="0"/>
                    </a:p>
                    <a:p>
                      <a:r>
                        <a:rPr lang="nl-NL" sz="2000" i="1" dirty="0" err="1"/>
                        <a:t>This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may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not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be</a:t>
                      </a:r>
                      <a:r>
                        <a:rPr lang="nl-NL" sz="2000" i="1" dirty="0"/>
                        <a:t> target </a:t>
                      </a:r>
                      <a:r>
                        <a:rPr lang="nl-NL" sz="2000" i="1" dirty="0" err="1"/>
                        <a:t>language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for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lesson</a:t>
                      </a:r>
                      <a:r>
                        <a:rPr lang="nl-NL" sz="2000" i="1" dirty="0"/>
                        <a:t> – prior </a:t>
                      </a:r>
                      <a:r>
                        <a:rPr lang="nl-NL" sz="2000" i="1" dirty="0" err="1"/>
                        <a:t>knowledge</a:t>
                      </a:r>
                      <a:r>
                        <a:rPr lang="nl-NL" sz="2000" i="1" dirty="0"/>
                        <a:t> of </a:t>
                      </a:r>
                      <a:r>
                        <a:rPr lang="nl-NL" sz="2000" i="1" dirty="0" err="1"/>
                        <a:t>meaning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may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be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assumed</a:t>
                      </a:r>
                      <a:endParaRPr lang="nl-NL" sz="200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err="1"/>
                        <a:t>Mammal</a:t>
                      </a:r>
                      <a:r>
                        <a:rPr lang="nl-NL" sz="2000" dirty="0"/>
                        <a:t>                          </a:t>
                      </a:r>
                      <a:r>
                        <a:rPr lang="nl-NL" sz="2000" dirty="0" err="1"/>
                        <a:t>Ancestors</a:t>
                      </a:r>
                      <a:r>
                        <a:rPr lang="nl-NL" sz="2000" dirty="0"/>
                        <a:t>              </a:t>
                      </a:r>
                      <a:r>
                        <a:rPr lang="nl-NL" sz="2000" dirty="0" err="1"/>
                        <a:t>Disease</a:t>
                      </a:r>
                      <a:endParaRPr lang="nl-NL" sz="2000" dirty="0"/>
                    </a:p>
                    <a:p>
                      <a:r>
                        <a:rPr lang="nl-NL" sz="2000" dirty="0" err="1"/>
                        <a:t>Allergy</a:t>
                      </a:r>
                      <a:r>
                        <a:rPr lang="nl-NL" sz="2000" dirty="0"/>
                        <a:t>                             </a:t>
                      </a:r>
                      <a:r>
                        <a:rPr lang="nl-NL" sz="2000" dirty="0" err="1"/>
                        <a:t>Animal</a:t>
                      </a:r>
                      <a:endParaRPr lang="nl-NL" sz="2000" dirty="0"/>
                    </a:p>
                    <a:p>
                      <a:r>
                        <a:rPr lang="nl-NL" sz="2000" dirty="0" err="1"/>
                        <a:t>Infections</a:t>
                      </a:r>
                      <a:endParaRPr lang="nl-NL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886339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r>
                        <a:rPr lang="nl-NL" sz="2400" dirty="0"/>
                        <a:t>More </a:t>
                      </a:r>
                      <a:r>
                        <a:rPr lang="nl-NL" sz="2400" dirty="0" err="1"/>
                        <a:t>technical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scientific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words</a:t>
                      </a:r>
                      <a:endParaRPr lang="nl-NL" sz="2400" dirty="0"/>
                    </a:p>
                    <a:p>
                      <a:r>
                        <a:rPr lang="nl-NL" sz="2000" i="1" dirty="0" err="1"/>
                        <a:t>This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may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not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be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target </a:t>
                      </a:r>
                      <a:r>
                        <a:rPr lang="nl-NL" sz="2000" i="1" dirty="0" err="1"/>
                        <a:t>language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for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lesson</a:t>
                      </a:r>
                      <a:endParaRPr lang="nl-NL" sz="2000" i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err="1"/>
                        <a:t>Evolution</a:t>
                      </a:r>
                      <a:r>
                        <a:rPr lang="nl-NL" sz="2000" dirty="0"/>
                        <a:t>                         </a:t>
                      </a:r>
                      <a:r>
                        <a:rPr lang="nl-NL" sz="2000" dirty="0" err="1"/>
                        <a:t>Antibodies</a:t>
                      </a:r>
                      <a:endParaRPr lang="nl-NL" sz="2000" dirty="0"/>
                    </a:p>
                    <a:p>
                      <a:r>
                        <a:rPr lang="nl-NL" sz="2000" dirty="0" err="1"/>
                        <a:t>Flu</a:t>
                      </a:r>
                      <a:r>
                        <a:rPr lang="nl-NL" sz="2000" dirty="0"/>
                        <a:t>                                   Immune system</a:t>
                      </a:r>
                    </a:p>
                    <a:p>
                      <a:r>
                        <a:rPr lang="nl-NL" sz="2000" dirty="0" err="1"/>
                        <a:t>Mutating</a:t>
                      </a:r>
                      <a:r>
                        <a:rPr lang="nl-NL" sz="2000" dirty="0"/>
                        <a:t>                          </a:t>
                      </a:r>
                      <a:r>
                        <a:rPr lang="nl-NL" sz="2000" dirty="0" err="1"/>
                        <a:t>Genes</a:t>
                      </a:r>
                      <a:endParaRPr lang="nl-NL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63931"/>
                  </a:ext>
                </a:extLst>
              </a:tr>
              <a:tr h="1798320">
                <a:tc>
                  <a:txBody>
                    <a:bodyPr/>
                    <a:lstStyle/>
                    <a:p>
                      <a:r>
                        <a:rPr lang="nl-NL" sz="2400" dirty="0"/>
                        <a:t>Technical </a:t>
                      </a:r>
                      <a:r>
                        <a:rPr lang="nl-NL" sz="2400" dirty="0" err="1"/>
                        <a:t>words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with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similar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meanings</a:t>
                      </a:r>
                      <a:r>
                        <a:rPr lang="nl-NL" sz="2400" dirty="0"/>
                        <a:t>, </a:t>
                      </a:r>
                      <a:r>
                        <a:rPr lang="nl-NL" sz="2400" dirty="0" err="1"/>
                        <a:t>which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need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to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be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understood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to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be</a:t>
                      </a:r>
                      <a:r>
                        <a:rPr lang="nl-NL" sz="2400" dirty="0"/>
                        <a:t> different.</a:t>
                      </a:r>
                    </a:p>
                    <a:p>
                      <a:r>
                        <a:rPr lang="nl-NL" sz="2000" i="1" dirty="0" err="1"/>
                        <a:t>This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will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be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language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that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will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enable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precision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necessary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for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higher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achievement</a:t>
                      </a:r>
                      <a:r>
                        <a:rPr lang="nl-NL" sz="2000" i="1" dirty="0"/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 err="1"/>
                        <a:t>Epidemic</a:t>
                      </a:r>
                      <a:r>
                        <a:rPr lang="nl-NL" sz="2000" dirty="0"/>
                        <a:t>, </a:t>
                      </a:r>
                      <a:r>
                        <a:rPr lang="nl-NL" sz="2000" dirty="0" err="1"/>
                        <a:t>Pandemic</a:t>
                      </a:r>
                      <a:r>
                        <a:rPr lang="nl-NL" sz="2000" dirty="0"/>
                        <a:t>, </a:t>
                      </a:r>
                    </a:p>
                    <a:p>
                      <a:r>
                        <a:rPr lang="nl-NL" sz="2000" dirty="0" err="1"/>
                        <a:t>Flu</a:t>
                      </a:r>
                      <a:r>
                        <a:rPr lang="nl-NL" sz="2000" dirty="0"/>
                        <a:t>, </a:t>
                      </a:r>
                      <a:r>
                        <a:rPr lang="nl-NL" sz="2000" dirty="0" err="1"/>
                        <a:t>Flu</a:t>
                      </a:r>
                      <a:r>
                        <a:rPr lang="nl-NL" sz="2000" dirty="0"/>
                        <a:t> </a:t>
                      </a:r>
                      <a:r>
                        <a:rPr lang="nl-NL" sz="2000" dirty="0" err="1"/>
                        <a:t>season</a:t>
                      </a:r>
                      <a:endParaRPr lang="nl-NL" sz="2000" dirty="0"/>
                    </a:p>
                    <a:p>
                      <a:endParaRPr lang="nl-NL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922144"/>
                  </a:ext>
                </a:extLst>
              </a:tr>
              <a:tr h="1432560">
                <a:tc>
                  <a:txBody>
                    <a:bodyPr/>
                    <a:lstStyle/>
                    <a:p>
                      <a:r>
                        <a:rPr lang="nl-NL" sz="2400" dirty="0"/>
                        <a:t>Specialist </a:t>
                      </a:r>
                      <a:r>
                        <a:rPr lang="nl-NL" sz="2400" dirty="0" err="1"/>
                        <a:t>words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with</a:t>
                      </a:r>
                      <a:r>
                        <a:rPr lang="nl-NL" sz="2400" dirty="0"/>
                        <a:t> different </a:t>
                      </a:r>
                      <a:r>
                        <a:rPr lang="nl-NL" sz="2400" dirty="0" err="1"/>
                        <a:t>meanings</a:t>
                      </a:r>
                      <a:r>
                        <a:rPr lang="nl-NL" sz="2400" dirty="0"/>
                        <a:t> in </a:t>
                      </a:r>
                      <a:r>
                        <a:rPr lang="nl-NL" sz="2400" dirty="0" err="1"/>
                        <a:t>science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to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their</a:t>
                      </a:r>
                      <a:r>
                        <a:rPr lang="nl-NL" sz="2400" dirty="0"/>
                        <a:t> </a:t>
                      </a:r>
                      <a:r>
                        <a:rPr lang="nl-NL" sz="2400" dirty="0" err="1"/>
                        <a:t>everyday</a:t>
                      </a:r>
                      <a:r>
                        <a:rPr lang="nl-NL" sz="2400" dirty="0"/>
                        <a:t> context.</a:t>
                      </a:r>
                    </a:p>
                    <a:p>
                      <a:r>
                        <a:rPr lang="nl-NL" sz="2000" i="1" dirty="0" err="1"/>
                        <a:t>This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language</a:t>
                      </a:r>
                      <a:r>
                        <a:rPr lang="nl-NL" sz="2000" i="1" dirty="0"/>
                        <a:t> presents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challenge</a:t>
                      </a:r>
                      <a:r>
                        <a:rPr lang="nl-NL" sz="2000" i="1" dirty="0"/>
                        <a:t> of preserving multiple </a:t>
                      </a:r>
                      <a:r>
                        <a:rPr lang="nl-NL" sz="2000" i="1" dirty="0" err="1"/>
                        <a:t>meanings</a:t>
                      </a:r>
                      <a:r>
                        <a:rPr lang="nl-NL" sz="2000" i="1" dirty="0"/>
                        <a:t> of </a:t>
                      </a:r>
                      <a:r>
                        <a:rPr lang="nl-NL" sz="2000" i="1" dirty="0" err="1"/>
                        <a:t>the</a:t>
                      </a:r>
                      <a:r>
                        <a:rPr lang="nl-NL" sz="2000" i="1" dirty="0"/>
                        <a:t> </a:t>
                      </a:r>
                      <a:r>
                        <a:rPr lang="nl-NL" sz="2000" i="1" dirty="0" err="1"/>
                        <a:t>same</a:t>
                      </a:r>
                      <a:r>
                        <a:rPr lang="nl-NL" sz="2000" i="1" dirty="0"/>
                        <a:t> word(s)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2000" dirty="0"/>
                        <a:t>Virus</a:t>
                      </a:r>
                    </a:p>
                    <a:p>
                      <a:r>
                        <a:rPr lang="nl-NL" sz="2000" dirty="0" err="1"/>
                        <a:t>Strain</a:t>
                      </a:r>
                      <a:endParaRPr lang="nl-NL" sz="2000" dirty="0"/>
                    </a:p>
                    <a:p>
                      <a:r>
                        <a:rPr lang="nl-NL" sz="2000" dirty="0"/>
                        <a:t>Host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739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481603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1119</Words>
  <Application>Microsoft Office PowerPoint</Application>
  <PresentationFormat>Aangepast</PresentationFormat>
  <Paragraphs>148</Paragraphs>
  <Slides>16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2" baseType="lpstr">
      <vt:lpstr>Calibri</vt:lpstr>
      <vt:lpstr>Wingdings</vt:lpstr>
      <vt:lpstr>Montserrat</vt:lpstr>
      <vt:lpstr>Arial</vt:lpstr>
      <vt:lpstr>Office Theme</vt:lpstr>
      <vt:lpstr>1_Office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Lineke van Tricht</dc:creator>
  <cp:lastModifiedBy>Birgit Broekhoven</cp:lastModifiedBy>
  <cp:revision>5</cp:revision>
  <dcterms:created xsi:type="dcterms:W3CDTF">2006-08-16T00:00:00Z</dcterms:created>
  <dcterms:modified xsi:type="dcterms:W3CDTF">2026-07-22T12:24:41Z</dcterms:modified>
</cp:coreProperties>
</file>