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91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</p:sldIdLst>
  <p:sldSz cx="18288000" cy="10287000"/>
  <p:notesSz cx="6858000" cy="9144000"/>
  <p:embeddedFontLst>
    <p:embeddedFont>
      <p:font typeface="Montserrat" panose="00000500000000000000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3" roundtripDataSignature="AMtx7mgVXGpn5/fj7afMd4BTfTMimv6R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53" autoAdjust="0"/>
    <p:restoredTop sz="72678" autoAdjust="0"/>
  </p:normalViewPr>
  <p:slideViewPr>
    <p:cSldViewPr snapToGrid="0">
      <p:cViewPr varScale="1">
        <p:scale>
          <a:sx n="46" d="100"/>
          <a:sy n="46" d="100"/>
        </p:scale>
        <p:origin x="888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Birgit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2736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Birgit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27783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Birgit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786442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Birgit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01110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Birgit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66033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Birgit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295978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Birgit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358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Birgit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0672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Lineke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 err="1"/>
              <a:t>This</a:t>
            </a:r>
            <a:r>
              <a:rPr lang="nl-NL" dirty="0"/>
              <a:t> project wants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uncover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develop</a:t>
            </a:r>
            <a:r>
              <a:rPr lang="nl-NL" dirty="0"/>
              <a:t> </a:t>
            </a:r>
            <a:r>
              <a:rPr lang="nl-NL" dirty="0" err="1"/>
              <a:t>unseen</a:t>
            </a:r>
            <a:r>
              <a:rPr lang="nl-NL" dirty="0"/>
              <a:t> </a:t>
            </a:r>
            <a:r>
              <a:rPr lang="nl-NL" dirty="0" err="1"/>
              <a:t>cognitive</a:t>
            </a:r>
            <a:r>
              <a:rPr lang="nl-NL" dirty="0"/>
              <a:t> </a:t>
            </a:r>
            <a:r>
              <a:rPr lang="nl-NL" dirty="0" err="1"/>
              <a:t>talents</a:t>
            </a:r>
            <a:r>
              <a:rPr lang="nl-NL" dirty="0"/>
              <a:t> of </a:t>
            </a:r>
            <a:r>
              <a:rPr lang="nl-NL" dirty="0" err="1"/>
              <a:t>students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disadvantaged</a:t>
            </a:r>
            <a:r>
              <a:rPr lang="nl-NL" dirty="0"/>
              <a:t> </a:t>
            </a:r>
            <a:r>
              <a:rPr lang="nl-NL" dirty="0" err="1"/>
              <a:t>social</a:t>
            </a:r>
            <a:r>
              <a:rPr lang="nl-NL" dirty="0"/>
              <a:t> </a:t>
            </a:r>
            <a:r>
              <a:rPr lang="nl-NL" dirty="0" err="1"/>
              <a:t>groups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improving</a:t>
            </a:r>
            <a:r>
              <a:rPr lang="nl-NL" dirty="0"/>
              <a:t> </a:t>
            </a:r>
            <a:r>
              <a:rPr lang="nl-NL" dirty="0" err="1"/>
              <a:t>their</a:t>
            </a:r>
            <a:r>
              <a:rPr lang="nl-NL" dirty="0"/>
              <a:t> </a:t>
            </a:r>
            <a:r>
              <a:rPr lang="nl-NL" dirty="0" err="1"/>
              <a:t>academic</a:t>
            </a:r>
            <a:r>
              <a:rPr lang="nl-NL" dirty="0"/>
              <a:t> </a:t>
            </a:r>
            <a:r>
              <a:rPr lang="nl-NL" dirty="0" err="1"/>
              <a:t>linguistic</a:t>
            </a:r>
            <a:r>
              <a:rPr lang="nl-NL" dirty="0"/>
              <a:t> </a:t>
            </a:r>
            <a:r>
              <a:rPr lang="nl-NL" dirty="0" err="1"/>
              <a:t>strategies</a:t>
            </a:r>
            <a:r>
              <a:rPr lang="nl-NL" dirty="0"/>
              <a:t>, training </a:t>
            </a:r>
            <a:r>
              <a:rPr lang="nl-NL" dirty="0" err="1"/>
              <a:t>their</a:t>
            </a:r>
            <a:r>
              <a:rPr lang="nl-NL" dirty="0"/>
              <a:t> </a:t>
            </a:r>
            <a:r>
              <a:rPr lang="nl-NL" dirty="0" err="1"/>
              <a:t>teachers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involving</a:t>
            </a:r>
            <a:r>
              <a:rPr lang="nl-NL" dirty="0"/>
              <a:t> </a:t>
            </a:r>
            <a:r>
              <a:rPr lang="nl-NL" dirty="0" err="1"/>
              <a:t>their</a:t>
            </a:r>
            <a:r>
              <a:rPr lang="nl-NL" dirty="0"/>
              <a:t> </a:t>
            </a:r>
            <a:r>
              <a:rPr lang="nl-NL" dirty="0" err="1"/>
              <a:t>parents</a:t>
            </a:r>
            <a:r>
              <a:rPr lang="nl-NL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>
          <a:extLst>
            <a:ext uri="{FF2B5EF4-FFF2-40B4-BE49-F238E27FC236}">
              <a16:creationId xmlns:a16="http://schemas.microsoft.com/office/drawing/2014/main" id="{BB83FD91-F1B9-C76B-CFDC-580A85BF4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>
            <a:extLst>
              <a:ext uri="{FF2B5EF4-FFF2-40B4-BE49-F238E27FC236}">
                <a16:creationId xmlns:a16="http://schemas.microsoft.com/office/drawing/2014/main" id="{609802AE-AA71-D5CE-C3A1-0CA739EF39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>
            <a:extLst>
              <a:ext uri="{FF2B5EF4-FFF2-40B4-BE49-F238E27FC236}">
                <a16:creationId xmlns:a16="http://schemas.microsoft.com/office/drawing/2014/main" id="{7358723F-D50A-0216-C038-48DAAFFCA37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Lineke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7D726AFB-029D-24CC-40C4-FCA32D54D02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0468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Birgit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4043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Birgit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3183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Birgit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5635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Birgit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4084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Birgit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309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Birgit</a:t>
            </a:r>
            <a:endParaRPr dirty="0"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6404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"/>
          <p:cNvGrpSpPr/>
          <p:nvPr/>
        </p:nvGrpSpPr>
        <p:grpSpPr>
          <a:xfrm>
            <a:off x="0" y="-180826"/>
            <a:ext cx="6376312" cy="10467826"/>
            <a:chOff x="0" y="-47625"/>
            <a:chExt cx="1679358" cy="2756958"/>
          </a:xfrm>
        </p:grpSpPr>
        <p:sp>
          <p:nvSpPr>
            <p:cNvPr id="89" name="Google Shape;89;p1"/>
            <p:cNvSpPr/>
            <p:nvPr/>
          </p:nvSpPr>
          <p:spPr>
            <a:xfrm>
              <a:off x="0" y="0"/>
              <a:ext cx="1679358" cy="2709333"/>
            </a:xfrm>
            <a:custGeom>
              <a:avLst/>
              <a:gdLst/>
              <a:ahLst/>
              <a:cxnLst/>
              <a:rect l="l" t="t" r="r" b="b"/>
              <a:pathLst>
                <a:path w="1679358" h="2709333" extrusionOk="0">
                  <a:moveTo>
                    <a:pt x="0" y="0"/>
                  </a:moveTo>
                  <a:lnTo>
                    <a:pt x="1679358" y="0"/>
                  </a:lnTo>
                  <a:lnTo>
                    <a:pt x="167935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90" name="Google Shape;90;p1"/>
            <p:cNvSpPr txBox="1"/>
            <p:nvPr/>
          </p:nvSpPr>
          <p:spPr>
            <a:xfrm>
              <a:off x="0" y="-47625"/>
              <a:ext cx="1679358" cy="2756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" name="Google Shape;91;p1"/>
          <p:cNvSpPr txBox="1"/>
          <p:nvPr/>
        </p:nvSpPr>
        <p:spPr>
          <a:xfrm>
            <a:off x="7435812" y="1650842"/>
            <a:ext cx="11644200" cy="5408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9296" b="0" i="0" u="none" strike="noStrike" cap="none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What</a:t>
            </a:r>
            <a:r>
              <a:rPr lang="nl-NL" sz="9296" b="0" i="0" u="none" strike="noStrike" cap="none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we have </a:t>
            </a:r>
            <a:r>
              <a:rPr lang="nl-NL" sz="9296" b="0" i="0" u="none" strike="noStrike" cap="none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learned</a:t>
            </a:r>
            <a:r>
              <a:rPr lang="nl-NL" sz="9296" b="0" i="0" u="none" strike="noStrike" cap="none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NL" sz="9296" b="0" i="0" u="none" strike="noStrike" cap="none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from</a:t>
            </a:r>
            <a:r>
              <a:rPr lang="nl-NL" sz="9296" b="0" i="0" u="none" strike="noStrike" cap="none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CEOS</a:t>
            </a:r>
          </a:p>
          <a:p>
            <a:pPr marL="0" marR="0" lvl="0" indent="0" algn="l" rtl="0">
              <a:lnSpc>
                <a:spcPct val="119997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rtl="0">
              <a:lnSpc>
                <a:spcPct val="11999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296" b="0" i="0" u="none" strike="noStrike" cap="none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7624316" y="4795896"/>
            <a:ext cx="9002312" cy="658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056" b="0" i="0" u="none" strike="noStrike" cap="none" dirty="0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The school </a:t>
            </a:r>
            <a:r>
              <a:rPr lang="nl-NL" sz="3056" b="0" i="0" u="none" strike="noStrike" cap="none" dirty="0" err="1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experience</a:t>
            </a:r>
            <a:endParaRPr dirty="0"/>
          </a:p>
        </p:txBody>
      </p:sp>
      <p:sp>
        <p:nvSpPr>
          <p:cNvPr id="93" name="Google Shape;93;p1"/>
          <p:cNvSpPr txBox="1"/>
          <p:nvPr/>
        </p:nvSpPr>
        <p:spPr>
          <a:xfrm>
            <a:off x="7624316" y="5478109"/>
            <a:ext cx="8356608" cy="611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837" b="0" i="0" u="none" strike="noStrike" cap="none" dirty="0">
                <a:solidFill>
                  <a:srgbClr val="6FB6A0"/>
                </a:solidFill>
                <a:latin typeface="Montserrat"/>
                <a:ea typeface="Montserrat"/>
                <a:cs typeface="Montserrat"/>
                <a:sym typeface="Montserrat"/>
              </a:rPr>
              <a:t>Pristina, 19th November 2024</a:t>
            </a:r>
            <a:endParaRPr dirty="0"/>
          </a:p>
        </p:txBody>
      </p:sp>
      <p:sp>
        <p:nvSpPr>
          <p:cNvPr id="94" name="Google Shape;94;p1"/>
          <p:cNvSpPr/>
          <p:nvPr/>
        </p:nvSpPr>
        <p:spPr>
          <a:xfrm>
            <a:off x="0" y="4883173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95" name="Google Shape;95;p1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96" name="Google Shape;96;p1"/>
          <p:cNvSpPr/>
          <p:nvPr/>
        </p:nvSpPr>
        <p:spPr>
          <a:xfrm rot="5400000">
            <a:off x="1961810" y="2332872"/>
            <a:ext cx="10474118" cy="5808374"/>
          </a:xfrm>
          <a:custGeom>
            <a:avLst/>
            <a:gdLst/>
            <a:ahLst/>
            <a:cxnLst/>
            <a:rect l="l" t="t" r="r" b="b"/>
            <a:pathLst>
              <a:path w="10474118" h="5808374" extrusionOk="0">
                <a:moveTo>
                  <a:pt x="0" y="0"/>
                </a:moveTo>
                <a:lnTo>
                  <a:pt x="10474118" y="0"/>
                </a:lnTo>
                <a:lnTo>
                  <a:pt x="10474118" y="5808374"/>
                </a:lnTo>
                <a:lnTo>
                  <a:pt x="0" y="58083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3"/>
          <p:cNvGrpSpPr/>
          <p:nvPr/>
        </p:nvGrpSpPr>
        <p:grpSpPr>
          <a:xfrm>
            <a:off x="0" y="-180826"/>
            <a:ext cx="5356858" cy="10316820"/>
            <a:chOff x="0" y="-47625"/>
            <a:chExt cx="1410860" cy="2717187"/>
          </a:xfrm>
        </p:grpSpPr>
        <p:sp>
          <p:nvSpPr>
            <p:cNvPr id="125" name="Google Shape;125;p3"/>
            <p:cNvSpPr/>
            <p:nvPr/>
          </p:nvSpPr>
          <p:spPr>
            <a:xfrm>
              <a:off x="0" y="0"/>
              <a:ext cx="1410860" cy="2669562"/>
            </a:xfrm>
            <a:custGeom>
              <a:avLst/>
              <a:gdLst/>
              <a:ahLst/>
              <a:cxnLst/>
              <a:rect l="l" t="t" r="r" b="b"/>
              <a:pathLst>
                <a:path w="1410860" h="2669562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669562"/>
                  </a:lnTo>
                  <a:lnTo>
                    <a:pt x="0" y="2669562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0" y="-47625"/>
              <a:ext cx="1410860" cy="27171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3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8" name="Google Shape;128;p3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9" name="Google Shape;129;p3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0" name="Google Shape;130;p3"/>
          <p:cNvSpPr txBox="1"/>
          <p:nvPr/>
        </p:nvSpPr>
        <p:spPr>
          <a:xfrm>
            <a:off x="6419562" y="1216488"/>
            <a:ext cx="4889828" cy="6570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000" dirty="0">
                <a:solidFill>
                  <a:srgbClr val="A76CAC"/>
                </a:solidFill>
              </a:rPr>
              <a:t>Procedure</a:t>
            </a:r>
            <a:endParaRPr lang="nl-NL" sz="4000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CEOS project was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approved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of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by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‘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Social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Societal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Ethics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Committee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’ of KU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Leuvenin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September 2019.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Information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consent letters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were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translated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 diverse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languages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(French, English,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Turkish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Arabic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inform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parents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students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about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project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academic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language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programme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as well as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possible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Development of word list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learning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method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by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teachers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publishing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institute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endParaRPr lang="nl-NL" sz="2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1" name="Google Shape;131;p3"/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2" name="Google Shape;132;p3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3" name="Google Shape;133;p3"/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4" name="Google Shape;134;p3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5" name="Google Shape;135;p3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6" name="Google Shape;136;p3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7" name="Google Shape;137;p3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8" name="Google Shape;138;p3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1A9E5856-78A5-3A52-B75E-2530710EE14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817218" y="2112544"/>
            <a:ext cx="5998984" cy="423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2487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3"/>
          <p:cNvGrpSpPr/>
          <p:nvPr/>
        </p:nvGrpSpPr>
        <p:grpSpPr>
          <a:xfrm>
            <a:off x="0" y="-180826"/>
            <a:ext cx="5356858" cy="10316820"/>
            <a:chOff x="0" y="-47625"/>
            <a:chExt cx="1410860" cy="2717187"/>
          </a:xfrm>
        </p:grpSpPr>
        <p:sp>
          <p:nvSpPr>
            <p:cNvPr id="125" name="Google Shape;125;p3"/>
            <p:cNvSpPr/>
            <p:nvPr/>
          </p:nvSpPr>
          <p:spPr>
            <a:xfrm>
              <a:off x="0" y="0"/>
              <a:ext cx="1410860" cy="2669562"/>
            </a:xfrm>
            <a:custGeom>
              <a:avLst/>
              <a:gdLst/>
              <a:ahLst/>
              <a:cxnLst/>
              <a:rect l="l" t="t" r="r" b="b"/>
              <a:pathLst>
                <a:path w="1410860" h="2669562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669562"/>
                  </a:lnTo>
                  <a:lnTo>
                    <a:pt x="0" y="2669562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0" y="-47625"/>
              <a:ext cx="1410860" cy="27171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3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8" name="Google Shape;128;p3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9" name="Google Shape;129;p3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0" name="Google Shape;130;p3"/>
          <p:cNvSpPr txBox="1"/>
          <p:nvPr/>
        </p:nvSpPr>
        <p:spPr>
          <a:xfrm>
            <a:off x="6419562" y="1216488"/>
            <a:ext cx="4889828" cy="5368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000" dirty="0">
                <a:solidFill>
                  <a:srgbClr val="A76CAC"/>
                </a:solidFill>
              </a:rPr>
              <a:t>Pre-tests</a:t>
            </a:r>
            <a:endParaRPr lang="nl-NL" sz="4000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Group screening at school 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Supervision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by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teachers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a member of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research team,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students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of Thomas More,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Antwerp</a:t>
            </a:r>
            <a:endParaRPr lang="nl-NL" sz="2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Start of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academic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year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Selection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of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cognitive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talent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minority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background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on SES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non-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verbal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part of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COVAT-3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Programme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intervention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group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control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group</a:t>
            </a:r>
            <a:endParaRPr lang="nl-NL" sz="2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1" name="Google Shape;131;p3"/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2" name="Google Shape;132;p3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3" name="Google Shape;133;p3"/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4" name="Google Shape;134;p3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5" name="Google Shape;135;p3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6" name="Google Shape;136;p3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7" name="Google Shape;137;p3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8" name="Google Shape;138;p3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522F0F9-0F71-E322-C9DD-A84BA3C5EA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716625" y="1993088"/>
            <a:ext cx="6200169" cy="4377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9080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3"/>
          <p:cNvGrpSpPr/>
          <p:nvPr/>
        </p:nvGrpSpPr>
        <p:grpSpPr>
          <a:xfrm>
            <a:off x="0" y="-180826"/>
            <a:ext cx="5356858" cy="10316820"/>
            <a:chOff x="0" y="-47625"/>
            <a:chExt cx="1410860" cy="2717187"/>
          </a:xfrm>
        </p:grpSpPr>
        <p:sp>
          <p:nvSpPr>
            <p:cNvPr id="125" name="Google Shape;125;p3"/>
            <p:cNvSpPr/>
            <p:nvPr/>
          </p:nvSpPr>
          <p:spPr>
            <a:xfrm>
              <a:off x="0" y="0"/>
              <a:ext cx="1410860" cy="2669562"/>
            </a:xfrm>
            <a:custGeom>
              <a:avLst/>
              <a:gdLst/>
              <a:ahLst/>
              <a:cxnLst/>
              <a:rect l="l" t="t" r="r" b="b"/>
              <a:pathLst>
                <a:path w="1410860" h="2669562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669562"/>
                  </a:lnTo>
                  <a:lnTo>
                    <a:pt x="0" y="2669562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0" y="-47625"/>
              <a:ext cx="1410860" cy="27171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3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8" name="Google Shape;128;p3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9" name="Google Shape;129;p3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0" name="Google Shape;130;p3"/>
          <p:cNvSpPr txBox="1"/>
          <p:nvPr/>
        </p:nvSpPr>
        <p:spPr>
          <a:xfrm>
            <a:off x="6419562" y="1216488"/>
            <a:ext cx="4889828" cy="56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600" dirty="0" err="1">
                <a:solidFill>
                  <a:srgbClr val="A76CAC"/>
                </a:solidFill>
              </a:rPr>
              <a:t>Programme</a:t>
            </a:r>
            <a:r>
              <a:rPr lang="nl-NL" sz="3600" dirty="0">
                <a:solidFill>
                  <a:srgbClr val="A76CAC"/>
                </a:solidFill>
              </a:rPr>
              <a:t>/</a:t>
            </a:r>
            <a:r>
              <a:rPr lang="nl-NL" sz="3600" dirty="0" err="1">
                <a:solidFill>
                  <a:srgbClr val="A76CAC"/>
                </a:solidFill>
              </a:rPr>
              <a:t>intervention</a:t>
            </a:r>
            <a:r>
              <a:rPr lang="nl-NL" sz="3600" dirty="0">
                <a:solidFill>
                  <a:srgbClr val="A76CAC"/>
                </a:solidFill>
              </a:rPr>
              <a:t> </a:t>
            </a:r>
            <a:r>
              <a:rPr lang="nl-NL" sz="3600" dirty="0" err="1">
                <a:solidFill>
                  <a:srgbClr val="A76CAC"/>
                </a:solidFill>
              </a:rPr>
              <a:t>and</a:t>
            </a:r>
            <a:r>
              <a:rPr lang="nl-NL" sz="3600" dirty="0">
                <a:solidFill>
                  <a:srgbClr val="A76CAC"/>
                </a:solidFill>
              </a:rPr>
              <a:t> control</a:t>
            </a:r>
            <a:endParaRPr lang="nl-NL" sz="3600" dirty="0">
              <a:solidFill>
                <a:srgbClr val="A76CAC"/>
              </a:solidFill>
              <a:sym typeface="Arial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endParaRPr lang="nl-NL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Intervention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group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got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academic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language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programme</a:t>
            </a:r>
            <a:endParaRPr lang="nl-NL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x 25 minutes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 weeks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Extracurricular</a:t>
            </a:r>
            <a:endParaRPr lang="nl-NL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Post-test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endParaRPr lang="nl-NL" sz="2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1" name="Google Shape;131;p3"/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2" name="Google Shape;132;p3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3" name="Google Shape;133;p3"/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4" name="Google Shape;134;p3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5" name="Google Shape;135;p3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6" name="Google Shape;136;p3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7" name="Google Shape;137;p3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8" name="Google Shape;138;p3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DE213EE-6308-82AF-25A8-9E4699AA91F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479344" y="3050570"/>
            <a:ext cx="6200169" cy="4377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523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3"/>
          <p:cNvGrpSpPr/>
          <p:nvPr/>
        </p:nvGrpSpPr>
        <p:grpSpPr>
          <a:xfrm>
            <a:off x="0" y="-180826"/>
            <a:ext cx="5356858" cy="10316820"/>
            <a:chOff x="0" y="-47625"/>
            <a:chExt cx="1410860" cy="2717187"/>
          </a:xfrm>
        </p:grpSpPr>
        <p:sp>
          <p:nvSpPr>
            <p:cNvPr id="125" name="Google Shape;125;p3"/>
            <p:cNvSpPr/>
            <p:nvPr/>
          </p:nvSpPr>
          <p:spPr>
            <a:xfrm>
              <a:off x="0" y="0"/>
              <a:ext cx="1410860" cy="2669562"/>
            </a:xfrm>
            <a:custGeom>
              <a:avLst/>
              <a:gdLst/>
              <a:ahLst/>
              <a:cxnLst/>
              <a:rect l="l" t="t" r="r" b="b"/>
              <a:pathLst>
                <a:path w="1410860" h="2669562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669562"/>
                  </a:lnTo>
                  <a:lnTo>
                    <a:pt x="0" y="2669562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0" y="-47625"/>
              <a:ext cx="1410860" cy="27171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3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8" name="Google Shape;128;p3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9" name="Google Shape;129;p3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0" name="Google Shape;130;p3"/>
          <p:cNvSpPr txBox="1"/>
          <p:nvPr/>
        </p:nvSpPr>
        <p:spPr>
          <a:xfrm>
            <a:off x="6419562" y="1216488"/>
            <a:ext cx="4889828" cy="7140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600" dirty="0" err="1">
                <a:solidFill>
                  <a:srgbClr val="A76CAC"/>
                </a:solidFill>
              </a:rPr>
              <a:t>Results</a:t>
            </a:r>
            <a:r>
              <a:rPr lang="nl-NL" sz="3600" dirty="0">
                <a:solidFill>
                  <a:srgbClr val="A76CAC"/>
                </a:solidFill>
              </a:rPr>
              <a:t> </a:t>
            </a:r>
            <a:endParaRPr lang="nl-NL" sz="3600" dirty="0">
              <a:solidFill>
                <a:srgbClr val="A76CAC"/>
              </a:solidFill>
              <a:sym typeface="Arial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endParaRPr lang="nl-NL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Students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low SES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scored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significantly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lower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at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reasoning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at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verbal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test,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compared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students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average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or high SES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Cognitive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talent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low SES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scored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non-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verbally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verbally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 top 20%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School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results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improved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specifically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at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geography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maths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history</a:t>
            </a:r>
            <a:endParaRPr lang="nl-NL" sz="2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Motivation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measurements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indicated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enough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yet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(Covid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situation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online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education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Parent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participation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minimal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(Covid)</a:t>
            </a:r>
          </a:p>
        </p:txBody>
      </p:sp>
      <p:sp>
        <p:nvSpPr>
          <p:cNvPr id="131" name="Google Shape;131;p3"/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2" name="Google Shape;132;p3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3" name="Google Shape;133;p3"/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4" name="Google Shape;134;p3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5" name="Google Shape;135;p3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6" name="Google Shape;136;p3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7" name="Google Shape;137;p3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8" name="Google Shape;138;p3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4ECD20D-81FE-ED7C-13B9-147A36AFC38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762752" y="2484835"/>
            <a:ext cx="6151397" cy="434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8901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3"/>
          <p:cNvGrpSpPr/>
          <p:nvPr/>
        </p:nvGrpSpPr>
        <p:grpSpPr>
          <a:xfrm>
            <a:off x="0" y="-180826"/>
            <a:ext cx="5356858" cy="10316820"/>
            <a:chOff x="0" y="-47625"/>
            <a:chExt cx="1410860" cy="2717187"/>
          </a:xfrm>
        </p:grpSpPr>
        <p:sp>
          <p:nvSpPr>
            <p:cNvPr id="125" name="Google Shape;125;p3"/>
            <p:cNvSpPr/>
            <p:nvPr/>
          </p:nvSpPr>
          <p:spPr>
            <a:xfrm>
              <a:off x="0" y="0"/>
              <a:ext cx="1410860" cy="2669562"/>
            </a:xfrm>
            <a:custGeom>
              <a:avLst/>
              <a:gdLst/>
              <a:ahLst/>
              <a:cxnLst/>
              <a:rect l="l" t="t" r="r" b="b"/>
              <a:pathLst>
                <a:path w="1410860" h="2669562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669562"/>
                  </a:lnTo>
                  <a:lnTo>
                    <a:pt x="0" y="2669562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0" y="-47625"/>
              <a:ext cx="1410860" cy="27171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3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8" name="Google Shape;128;p3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9" name="Google Shape;129;p3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0" name="Google Shape;130;p3"/>
          <p:cNvSpPr txBox="1"/>
          <p:nvPr/>
        </p:nvSpPr>
        <p:spPr>
          <a:xfrm>
            <a:off x="6419562" y="1216488"/>
            <a:ext cx="4889828" cy="6866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600" dirty="0" err="1">
                <a:solidFill>
                  <a:srgbClr val="A76CAC"/>
                </a:solidFill>
              </a:rPr>
              <a:t>Conclusion</a:t>
            </a:r>
            <a:r>
              <a:rPr lang="nl-NL" sz="3600" dirty="0">
                <a:solidFill>
                  <a:srgbClr val="A76CAC"/>
                </a:solidFill>
              </a:rPr>
              <a:t> </a:t>
            </a:r>
            <a:endParaRPr lang="nl-NL" sz="3600" dirty="0">
              <a:solidFill>
                <a:srgbClr val="A76CAC"/>
              </a:solidFill>
              <a:sym typeface="Arial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CEOS project was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innovative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because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target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group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is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underrepresented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many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educational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programmes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gifted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students</a:t>
            </a:r>
            <a:endParaRPr lang="nl-NL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Hidden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cognitive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talent was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identified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non-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verbal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reasoning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test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Teachers,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students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their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parents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know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which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programme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students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low SES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can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improve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their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Dutch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academic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language</a:t>
            </a:r>
            <a:endParaRPr lang="nl-NL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1" name="Google Shape;131;p3"/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2" name="Google Shape;132;p3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3" name="Google Shape;133;p3"/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4" name="Google Shape;134;p3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5" name="Google Shape;135;p3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6" name="Google Shape;136;p3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7" name="Google Shape;137;p3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8" name="Google Shape;138;p3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99A55EB-B2E2-970A-A643-B27B00B73F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840244" y="1953800"/>
            <a:ext cx="6181880" cy="437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4440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3"/>
          <p:cNvGrpSpPr/>
          <p:nvPr/>
        </p:nvGrpSpPr>
        <p:grpSpPr>
          <a:xfrm>
            <a:off x="0" y="-180826"/>
            <a:ext cx="5356858" cy="10316820"/>
            <a:chOff x="0" y="-47625"/>
            <a:chExt cx="1410860" cy="2717187"/>
          </a:xfrm>
        </p:grpSpPr>
        <p:sp>
          <p:nvSpPr>
            <p:cNvPr id="125" name="Google Shape;125;p3"/>
            <p:cNvSpPr/>
            <p:nvPr/>
          </p:nvSpPr>
          <p:spPr>
            <a:xfrm>
              <a:off x="0" y="0"/>
              <a:ext cx="1410860" cy="2669562"/>
            </a:xfrm>
            <a:custGeom>
              <a:avLst/>
              <a:gdLst/>
              <a:ahLst/>
              <a:cxnLst/>
              <a:rect l="l" t="t" r="r" b="b"/>
              <a:pathLst>
                <a:path w="1410860" h="2669562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669562"/>
                  </a:lnTo>
                  <a:lnTo>
                    <a:pt x="0" y="2669562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0" y="-47625"/>
              <a:ext cx="1410860" cy="27171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3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8" name="Google Shape;128;p3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9" name="Google Shape;129;p3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0" name="Google Shape;130;p3"/>
          <p:cNvSpPr txBox="1"/>
          <p:nvPr/>
        </p:nvSpPr>
        <p:spPr>
          <a:xfrm>
            <a:off x="6419562" y="1216488"/>
            <a:ext cx="4889828" cy="6752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600" dirty="0" err="1">
                <a:solidFill>
                  <a:srgbClr val="A76CAC"/>
                </a:solidFill>
              </a:rPr>
              <a:t>Currently</a:t>
            </a:r>
            <a:r>
              <a:rPr lang="nl-NL" sz="3600" dirty="0">
                <a:solidFill>
                  <a:srgbClr val="A76CAC"/>
                </a:solidFill>
              </a:rPr>
              <a:t> 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endParaRPr lang="nl-NL" sz="32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Implementation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academic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language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programme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first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year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students</a:t>
            </a:r>
            <a:endParaRPr lang="nl-NL" sz="32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lesson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per week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Small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groups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(max 15)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first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year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students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are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screened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COVAT-3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Identification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hidden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talent</a:t>
            </a:r>
          </a:p>
        </p:txBody>
      </p:sp>
      <p:sp>
        <p:nvSpPr>
          <p:cNvPr id="131" name="Google Shape;131;p3"/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2" name="Google Shape;132;p3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3" name="Google Shape;133;p3"/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4" name="Google Shape;134;p3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5" name="Google Shape;135;p3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6" name="Google Shape;136;p3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7" name="Google Shape;137;p3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8" name="Google Shape;138;p3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8AF1438-F1F8-8E5C-F85C-E61A64F53C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762752" y="2576674"/>
            <a:ext cx="6242845" cy="440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6054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3"/>
          <p:cNvGrpSpPr/>
          <p:nvPr/>
        </p:nvGrpSpPr>
        <p:grpSpPr>
          <a:xfrm>
            <a:off x="0" y="-180826"/>
            <a:ext cx="5356858" cy="10316820"/>
            <a:chOff x="0" y="-47625"/>
            <a:chExt cx="1410860" cy="2717187"/>
          </a:xfrm>
        </p:grpSpPr>
        <p:sp>
          <p:nvSpPr>
            <p:cNvPr id="125" name="Google Shape;125;p3"/>
            <p:cNvSpPr/>
            <p:nvPr/>
          </p:nvSpPr>
          <p:spPr>
            <a:xfrm>
              <a:off x="0" y="0"/>
              <a:ext cx="1410860" cy="2669562"/>
            </a:xfrm>
            <a:custGeom>
              <a:avLst/>
              <a:gdLst/>
              <a:ahLst/>
              <a:cxnLst/>
              <a:rect l="l" t="t" r="r" b="b"/>
              <a:pathLst>
                <a:path w="1410860" h="2669562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669562"/>
                  </a:lnTo>
                  <a:lnTo>
                    <a:pt x="0" y="2669562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0" y="-47625"/>
              <a:ext cx="1410860" cy="27171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3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8" name="Google Shape;128;p3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9" name="Google Shape;129;p3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0" name="Google Shape;130;p3"/>
          <p:cNvSpPr txBox="1"/>
          <p:nvPr/>
        </p:nvSpPr>
        <p:spPr>
          <a:xfrm>
            <a:off x="6419562" y="1216488"/>
            <a:ext cx="4889828" cy="7195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600" dirty="0" err="1">
                <a:solidFill>
                  <a:srgbClr val="A76CAC"/>
                </a:solidFill>
              </a:rPr>
              <a:t>Currently</a:t>
            </a:r>
            <a:r>
              <a:rPr lang="nl-NL" sz="3600" dirty="0">
                <a:solidFill>
                  <a:srgbClr val="A76CAC"/>
                </a:solidFill>
              </a:rPr>
              <a:t> 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endParaRPr lang="nl-NL" sz="32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Teacher training in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academic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language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programme</a:t>
            </a:r>
            <a:endParaRPr lang="nl-NL" sz="32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Academic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research in school (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effects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of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language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programme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Parent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participation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needs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improvement</a:t>
            </a:r>
            <a:endParaRPr lang="nl-NL" sz="32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Optimising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equal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opportunities</a:t>
            </a:r>
            <a:endParaRPr lang="nl-NL" sz="32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Identification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2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hidden</a:t>
            </a:r>
            <a:r>
              <a:rPr lang="nl-NL" sz="3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talent</a:t>
            </a:r>
          </a:p>
        </p:txBody>
      </p:sp>
      <p:sp>
        <p:nvSpPr>
          <p:cNvPr id="131" name="Google Shape;131;p3"/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2" name="Google Shape;132;p3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3" name="Google Shape;133;p3"/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4" name="Google Shape;134;p3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5" name="Google Shape;135;p3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6" name="Google Shape;136;p3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7" name="Google Shape;137;p3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8" name="Google Shape;138;p3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BAC3AA72-B579-3878-8F64-CBEABDD9C27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52129" y="2571676"/>
            <a:ext cx="6151397" cy="434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38466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3"/>
          <p:cNvGrpSpPr/>
          <p:nvPr/>
        </p:nvGrpSpPr>
        <p:grpSpPr>
          <a:xfrm>
            <a:off x="0" y="-180826"/>
            <a:ext cx="5356858" cy="10316820"/>
            <a:chOff x="0" y="-47625"/>
            <a:chExt cx="1410860" cy="2717187"/>
          </a:xfrm>
        </p:grpSpPr>
        <p:sp>
          <p:nvSpPr>
            <p:cNvPr id="125" name="Google Shape;125;p3"/>
            <p:cNvSpPr/>
            <p:nvPr/>
          </p:nvSpPr>
          <p:spPr>
            <a:xfrm>
              <a:off x="0" y="0"/>
              <a:ext cx="1410860" cy="2669562"/>
            </a:xfrm>
            <a:custGeom>
              <a:avLst/>
              <a:gdLst/>
              <a:ahLst/>
              <a:cxnLst/>
              <a:rect l="l" t="t" r="r" b="b"/>
              <a:pathLst>
                <a:path w="1410860" h="2669562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669562"/>
                  </a:lnTo>
                  <a:lnTo>
                    <a:pt x="0" y="2669562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0" y="-47625"/>
              <a:ext cx="1410860" cy="27171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3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8" name="Google Shape;128;p3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9" name="Google Shape;129;p3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0" name="Google Shape;130;p3"/>
          <p:cNvSpPr txBox="1"/>
          <p:nvPr/>
        </p:nvSpPr>
        <p:spPr>
          <a:xfrm>
            <a:off x="6580799" y="446728"/>
            <a:ext cx="11449984" cy="7625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600" dirty="0" err="1">
                <a:solidFill>
                  <a:srgbClr val="A76CAC"/>
                </a:solidFill>
              </a:rPr>
              <a:t>Literature</a:t>
            </a:r>
            <a:endParaRPr lang="nl-NL" sz="3600" dirty="0">
              <a:solidFill>
                <a:srgbClr val="A76CAC"/>
              </a:solidFill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buClrTx/>
            </a:pP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Benner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A., Boyle, A., &amp;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Sadler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S. (2016).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Parental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involvement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adolescents´educational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success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The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roles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of prior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achievement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	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socioeconomic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status.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journal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of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Youth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Adolescence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1053-1064. doi:10.1007/s10964-0160431-4 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Tx/>
            </a:pP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Gagné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F. (2004).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Transforming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gifts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into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talents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DMGT as a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developmental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theory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Hihgh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Ability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Studies, 15, 119-149. 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Tx/>
            </a:pP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Gagné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F. (2010).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Motivation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within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DMGT 2.0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framework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High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Ability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Studies, 21, 81-99. doi:10.1080/13598139.2010.525341 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Tx/>
            </a:pP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Heller, K. (1991). The nature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development of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giftedness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a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longitudinal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study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European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Jourbnal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High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Ability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2, 174-188. 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Tx/>
            </a:pP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Heller, K. (1999).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Individual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learning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motivational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needs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versus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instructional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conditions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of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gifted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education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High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Ability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Studies, 10, 9-23. 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Tx/>
            </a:pP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Magez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W., Van Parijs, K., Joris , S., &amp;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Tierens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M. (in development). COVAT-3: Digitale cognitieve vaardigheidstest volgens het CHC-model. Antwerpen: Psychodiagnostisch Centrum en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CAPvzw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Tx/>
            </a:pP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Pfeiffer, S. I. (2015). Essentials of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gifted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assessment (Vol. Essentials of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Psychological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Assessment Series). Hoboken,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NJ:Wiley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Tx/>
            </a:pP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UNICEF Office of Research. (2017). Building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future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Children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sustainable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development goals in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rich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countries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Innocenti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Report Card 14, 1-58.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Retrieved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from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https://www.unicef-irc.org/publications/pdf/RC14_eng.pdf 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Tx/>
            </a:pP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Verschueren, K.,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Sypré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S.,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Struyf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E.,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Lavrijsen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J., &amp;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Vansteenkiste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M. (2021). Ontwikkelen van cognitief talent: Handboek voor onderwijsprofessionals. Leuven: </a:t>
            </a:r>
            <a:r>
              <a:rPr lang="nl-NL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Acco</a:t>
            </a:r>
            <a:r>
              <a:rPr lang="nl-NL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Tx/>
            </a:pPr>
            <a:endParaRPr lang="nl-NL" sz="32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1" name="Google Shape;131;p3"/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2" name="Google Shape;132;p3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3" name="Google Shape;133;p3"/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4" name="Google Shape;134;p3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5" name="Google Shape;135;p3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6" name="Google Shape;136;p3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7" name="Google Shape;137;p3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8" name="Google Shape;138;p3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3552374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3"/>
          <p:cNvGrpSpPr/>
          <p:nvPr/>
        </p:nvGrpSpPr>
        <p:grpSpPr>
          <a:xfrm>
            <a:off x="0" y="-180826"/>
            <a:ext cx="5356858" cy="10316820"/>
            <a:chOff x="0" y="-47625"/>
            <a:chExt cx="1410860" cy="2717187"/>
          </a:xfrm>
        </p:grpSpPr>
        <p:sp>
          <p:nvSpPr>
            <p:cNvPr id="125" name="Google Shape;125;p3"/>
            <p:cNvSpPr/>
            <p:nvPr/>
          </p:nvSpPr>
          <p:spPr>
            <a:xfrm>
              <a:off x="0" y="0"/>
              <a:ext cx="1410860" cy="2669562"/>
            </a:xfrm>
            <a:custGeom>
              <a:avLst/>
              <a:gdLst/>
              <a:ahLst/>
              <a:cxnLst/>
              <a:rect l="l" t="t" r="r" b="b"/>
              <a:pathLst>
                <a:path w="1410860" h="2669562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669562"/>
                  </a:lnTo>
                  <a:lnTo>
                    <a:pt x="0" y="2669562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0" y="-47625"/>
              <a:ext cx="1410860" cy="27171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3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8" name="Google Shape;128;p3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9" name="Google Shape;129;p3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0" name="Google Shape;130;p3"/>
          <p:cNvSpPr txBox="1"/>
          <p:nvPr/>
        </p:nvSpPr>
        <p:spPr>
          <a:xfrm>
            <a:off x="6419561" y="1216488"/>
            <a:ext cx="6914731" cy="583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4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Mission Statement  CEOS</a:t>
            </a: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NL" sz="4800" dirty="0">
              <a:solidFill>
                <a:srgbClr val="A76CAC"/>
              </a:solidFill>
            </a:endParaRPr>
          </a:p>
          <a:p>
            <a:pPr lvl="0"/>
            <a:r>
              <a:rPr lang="en-US" sz="3600" dirty="0"/>
              <a:t>..Uncover and develop unseen cognitive talents of students from disadvantaged social groups by improving their academic linguistic strategies, training their teachers and involving their parents.</a:t>
            </a: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31;p3"/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2" name="Google Shape;132;p3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3" name="Google Shape;133;p3"/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4" name="Google Shape;134;p3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5" name="Google Shape;135;p3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6" name="Google Shape;136;p3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7" name="Google Shape;137;p3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8" name="Google Shape;138;p3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054529FC-D1E5-0B6E-7E4A-E21E8F96E6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334292" y="1259450"/>
            <a:ext cx="4633362" cy="6858594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EC6161AB-90BA-CE58-050E-84172A3ED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3">
            <a:extLst>
              <a:ext uri="{FF2B5EF4-FFF2-40B4-BE49-F238E27FC236}">
                <a16:creationId xmlns:a16="http://schemas.microsoft.com/office/drawing/2014/main" id="{6CFE40DA-C05B-1538-171D-C709CA79EA82}"/>
              </a:ext>
            </a:extLst>
          </p:cNvPr>
          <p:cNvGrpSpPr/>
          <p:nvPr/>
        </p:nvGrpSpPr>
        <p:grpSpPr>
          <a:xfrm>
            <a:off x="0" y="-180826"/>
            <a:ext cx="5356858" cy="10316820"/>
            <a:chOff x="0" y="-47625"/>
            <a:chExt cx="1410860" cy="2717187"/>
          </a:xfrm>
        </p:grpSpPr>
        <p:sp>
          <p:nvSpPr>
            <p:cNvPr id="125" name="Google Shape;125;p3">
              <a:extLst>
                <a:ext uri="{FF2B5EF4-FFF2-40B4-BE49-F238E27FC236}">
                  <a16:creationId xmlns:a16="http://schemas.microsoft.com/office/drawing/2014/main" id="{B9DA263F-F072-D7BA-2111-1543244FD0BE}"/>
                </a:ext>
              </a:extLst>
            </p:cNvPr>
            <p:cNvSpPr/>
            <p:nvPr/>
          </p:nvSpPr>
          <p:spPr>
            <a:xfrm>
              <a:off x="0" y="0"/>
              <a:ext cx="1410860" cy="2669562"/>
            </a:xfrm>
            <a:custGeom>
              <a:avLst/>
              <a:gdLst/>
              <a:ahLst/>
              <a:cxnLst/>
              <a:rect l="l" t="t" r="r" b="b"/>
              <a:pathLst>
                <a:path w="1410860" h="2669562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669562"/>
                  </a:lnTo>
                  <a:lnTo>
                    <a:pt x="0" y="2669562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26" name="Google Shape;126;p3">
              <a:extLst>
                <a:ext uri="{FF2B5EF4-FFF2-40B4-BE49-F238E27FC236}">
                  <a16:creationId xmlns:a16="http://schemas.microsoft.com/office/drawing/2014/main" id="{59F08422-E54A-0607-43EF-426F619D044D}"/>
                </a:ext>
              </a:extLst>
            </p:cNvPr>
            <p:cNvSpPr txBox="1"/>
            <p:nvPr/>
          </p:nvSpPr>
          <p:spPr>
            <a:xfrm>
              <a:off x="0" y="-47625"/>
              <a:ext cx="1410860" cy="27171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3">
            <a:extLst>
              <a:ext uri="{FF2B5EF4-FFF2-40B4-BE49-F238E27FC236}">
                <a16:creationId xmlns:a16="http://schemas.microsoft.com/office/drawing/2014/main" id="{71DC64C6-996F-FA54-83EA-919E9FD3E96D}"/>
              </a:ext>
            </a:extLst>
          </p:cNvPr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8" name="Google Shape;128;p3">
            <a:extLst>
              <a:ext uri="{FF2B5EF4-FFF2-40B4-BE49-F238E27FC236}">
                <a16:creationId xmlns:a16="http://schemas.microsoft.com/office/drawing/2014/main" id="{30E85F9E-6A55-BF16-6DEC-83E973AAB091}"/>
              </a:ext>
            </a:extLst>
          </p:cNvPr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9" name="Google Shape;129;p3">
            <a:extLst>
              <a:ext uri="{FF2B5EF4-FFF2-40B4-BE49-F238E27FC236}">
                <a16:creationId xmlns:a16="http://schemas.microsoft.com/office/drawing/2014/main" id="{3155A810-2B28-E9C1-99D6-E297442563D4}"/>
              </a:ext>
            </a:extLst>
          </p:cNvPr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0" name="Google Shape;130;p3">
            <a:extLst>
              <a:ext uri="{FF2B5EF4-FFF2-40B4-BE49-F238E27FC236}">
                <a16:creationId xmlns:a16="http://schemas.microsoft.com/office/drawing/2014/main" id="{105AC45B-CD36-A66D-28AE-186F2E2414FD}"/>
              </a:ext>
            </a:extLst>
          </p:cNvPr>
          <p:cNvSpPr txBox="1"/>
          <p:nvPr/>
        </p:nvSpPr>
        <p:spPr>
          <a:xfrm>
            <a:off x="6419561" y="1216488"/>
            <a:ext cx="6511583" cy="627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8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Goals CEOS</a:t>
            </a: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NL" sz="4800" dirty="0">
              <a:solidFill>
                <a:srgbClr val="A76CAC"/>
              </a:solidFill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Identifying</a:t>
            </a: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nl-NL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gifted</a:t>
            </a: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nl-NL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nl-NL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talented</a:t>
            </a: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nl-NL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students</a:t>
            </a: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nl-NL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</a:t>
            </a: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low </a:t>
            </a:r>
            <a:r>
              <a:rPr kumimoji="0" lang="nl-NL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socio-economic</a:t>
            </a: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status </a:t>
            </a:r>
            <a:r>
              <a:rPr kumimoji="0" lang="nl-NL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</a:t>
            </a: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</a:t>
            </a:r>
            <a:r>
              <a:rPr kumimoji="0" lang="nl-NL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cognitive</a:t>
            </a: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nl-NL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abilities</a:t>
            </a: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test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nl-NL" sz="36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Improving</a:t>
            </a:r>
            <a:r>
              <a:rPr lang="nl-NL" sz="36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nl-NL" sz="36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academic</a:t>
            </a:r>
            <a:r>
              <a:rPr lang="nl-NL" sz="36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language</a:t>
            </a:r>
            <a:r>
              <a:rPr lang="nl-NL" sz="36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skills of </a:t>
            </a:r>
            <a:r>
              <a:rPr lang="nl-NL" sz="36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cognitively</a:t>
            </a:r>
            <a:r>
              <a:rPr lang="nl-NL" sz="36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talented</a:t>
            </a:r>
            <a:r>
              <a:rPr lang="nl-NL" sz="36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students</a:t>
            </a:r>
            <a:r>
              <a:rPr lang="nl-NL" sz="36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</a:t>
            </a:r>
            <a:r>
              <a:rPr lang="nl-NL" sz="36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</a:t>
            </a:r>
            <a:r>
              <a:rPr lang="nl-NL" sz="36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less</a:t>
            </a:r>
            <a:r>
              <a:rPr lang="nl-NL" sz="36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privileged</a:t>
            </a:r>
            <a:r>
              <a:rPr lang="nl-NL" sz="36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background</a:t>
            </a:r>
            <a:endParaRPr lang="nl-NL" sz="3600" dirty="0">
              <a:solidFill>
                <a:srgbClr val="A76CAC"/>
              </a:solidFill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31;p3">
            <a:extLst>
              <a:ext uri="{FF2B5EF4-FFF2-40B4-BE49-F238E27FC236}">
                <a16:creationId xmlns:a16="http://schemas.microsoft.com/office/drawing/2014/main" id="{B98A5903-0212-D542-F22A-859B476727FE}"/>
              </a:ext>
            </a:extLst>
          </p:cNvPr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2" name="Google Shape;132;p3">
            <a:extLst>
              <a:ext uri="{FF2B5EF4-FFF2-40B4-BE49-F238E27FC236}">
                <a16:creationId xmlns:a16="http://schemas.microsoft.com/office/drawing/2014/main" id="{5BDC0E25-DD2D-5DAD-200D-7B0448B05621}"/>
              </a:ext>
            </a:extLst>
          </p:cNvPr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3" name="Google Shape;133;p3">
            <a:extLst>
              <a:ext uri="{FF2B5EF4-FFF2-40B4-BE49-F238E27FC236}">
                <a16:creationId xmlns:a16="http://schemas.microsoft.com/office/drawing/2014/main" id="{7E7B097D-DD06-31BF-B32F-95D09D8904F4}"/>
              </a:ext>
            </a:extLst>
          </p:cNvPr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4" name="Google Shape;134;p3">
            <a:extLst>
              <a:ext uri="{FF2B5EF4-FFF2-40B4-BE49-F238E27FC236}">
                <a16:creationId xmlns:a16="http://schemas.microsoft.com/office/drawing/2014/main" id="{DD6B9381-55F5-AB57-CC18-CFB00C4425B6}"/>
              </a:ext>
            </a:extLst>
          </p:cNvPr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5" name="Google Shape;135;p3">
            <a:extLst>
              <a:ext uri="{FF2B5EF4-FFF2-40B4-BE49-F238E27FC236}">
                <a16:creationId xmlns:a16="http://schemas.microsoft.com/office/drawing/2014/main" id="{8E4CF6A6-1E3C-0AC3-AA5A-DF2BAAE1E9B9}"/>
              </a:ext>
            </a:extLst>
          </p:cNvPr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6" name="Google Shape;136;p3">
            <a:extLst>
              <a:ext uri="{FF2B5EF4-FFF2-40B4-BE49-F238E27FC236}">
                <a16:creationId xmlns:a16="http://schemas.microsoft.com/office/drawing/2014/main" id="{530F9E10-A848-20FC-D707-F80E681F96F3}"/>
              </a:ext>
            </a:extLst>
          </p:cNvPr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7" name="Google Shape;137;p3">
            <a:extLst>
              <a:ext uri="{FF2B5EF4-FFF2-40B4-BE49-F238E27FC236}">
                <a16:creationId xmlns:a16="http://schemas.microsoft.com/office/drawing/2014/main" id="{1D7862C8-FCA5-6C2F-78AE-B1913432AE3E}"/>
              </a:ext>
            </a:extLst>
          </p:cNvPr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8" name="Google Shape;138;p3">
            <a:extLst>
              <a:ext uri="{FF2B5EF4-FFF2-40B4-BE49-F238E27FC236}">
                <a16:creationId xmlns:a16="http://schemas.microsoft.com/office/drawing/2014/main" id="{CEF2CCA9-F1C9-5CFD-C86A-4EB5B7F04878}"/>
              </a:ext>
            </a:extLst>
          </p:cNvPr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090670C0-A9B6-CCCB-7F0F-479EBE96C4F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334292" y="1259450"/>
            <a:ext cx="4633362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2393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3"/>
          <p:cNvGrpSpPr/>
          <p:nvPr/>
        </p:nvGrpSpPr>
        <p:grpSpPr>
          <a:xfrm>
            <a:off x="0" y="-180826"/>
            <a:ext cx="5356858" cy="10316820"/>
            <a:chOff x="0" y="-47625"/>
            <a:chExt cx="1410860" cy="2717187"/>
          </a:xfrm>
        </p:grpSpPr>
        <p:sp>
          <p:nvSpPr>
            <p:cNvPr id="125" name="Google Shape;125;p3"/>
            <p:cNvSpPr/>
            <p:nvPr/>
          </p:nvSpPr>
          <p:spPr>
            <a:xfrm>
              <a:off x="0" y="0"/>
              <a:ext cx="1410860" cy="2669562"/>
            </a:xfrm>
            <a:custGeom>
              <a:avLst/>
              <a:gdLst/>
              <a:ahLst/>
              <a:cxnLst/>
              <a:rect l="l" t="t" r="r" b="b"/>
              <a:pathLst>
                <a:path w="1410860" h="2669562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669562"/>
                  </a:lnTo>
                  <a:lnTo>
                    <a:pt x="0" y="2669562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0" y="-47625"/>
              <a:ext cx="1410860" cy="27171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3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8" name="Google Shape;128;p3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9" name="Google Shape;129;p3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0" name="Google Shape;130;p3"/>
          <p:cNvSpPr txBox="1"/>
          <p:nvPr/>
        </p:nvSpPr>
        <p:spPr>
          <a:xfrm>
            <a:off x="6419561" y="1216488"/>
            <a:ext cx="5356859" cy="6678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8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Method</a:t>
            </a: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NL" sz="4800" dirty="0">
              <a:solidFill>
                <a:srgbClr val="A76CAC"/>
              </a:solidFill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1,097 first-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year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students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screening pre-test COVAT-3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Cognitive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ability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test non-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verbal</a:t>
            </a:r>
            <a:endParaRPr lang="nl-NL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schools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Academic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language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programme</a:t>
            </a:r>
            <a:endParaRPr lang="nl-NL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Two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interventions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two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academic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years</a:t>
            </a:r>
            <a:endParaRPr lang="nl-NL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Post-test</a:t>
            </a: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31;p3"/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2" name="Google Shape;132;p3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3" name="Google Shape;133;p3"/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4" name="Google Shape;134;p3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5" name="Google Shape;135;p3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6" name="Google Shape;136;p3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7" name="Google Shape;137;p3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8" name="Google Shape;138;p3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6665940-8D79-0F2D-B366-0CA1347AF33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143972" y="2436302"/>
            <a:ext cx="7143811" cy="547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506418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3"/>
          <p:cNvGrpSpPr/>
          <p:nvPr/>
        </p:nvGrpSpPr>
        <p:grpSpPr>
          <a:xfrm>
            <a:off x="0" y="-180826"/>
            <a:ext cx="5356858" cy="10316820"/>
            <a:chOff x="0" y="-47625"/>
            <a:chExt cx="1410860" cy="2717187"/>
          </a:xfrm>
        </p:grpSpPr>
        <p:sp>
          <p:nvSpPr>
            <p:cNvPr id="125" name="Google Shape;125;p3"/>
            <p:cNvSpPr/>
            <p:nvPr/>
          </p:nvSpPr>
          <p:spPr>
            <a:xfrm>
              <a:off x="0" y="0"/>
              <a:ext cx="1410860" cy="2669562"/>
            </a:xfrm>
            <a:custGeom>
              <a:avLst/>
              <a:gdLst/>
              <a:ahLst/>
              <a:cxnLst/>
              <a:rect l="l" t="t" r="r" b="b"/>
              <a:pathLst>
                <a:path w="1410860" h="2669562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669562"/>
                  </a:lnTo>
                  <a:lnTo>
                    <a:pt x="0" y="2669562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0" y="-47625"/>
              <a:ext cx="1410860" cy="27171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3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8" name="Google Shape;128;p3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9" name="Google Shape;129;p3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0" name="Google Shape;130;p3"/>
          <p:cNvSpPr txBox="1"/>
          <p:nvPr/>
        </p:nvSpPr>
        <p:spPr>
          <a:xfrm>
            <a:off x="6755502" y="4391964"/>
            <a:ext cx="11868439" cy="3404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8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SES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socio-economic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status (SES) was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based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on home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language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migration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status,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educational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level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mother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profession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father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Students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parents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who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had at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least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 low SES indicator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were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considered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minority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two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schools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almost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students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belonged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minority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b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dirty="0"/>
          </a:p>
        </p:txBody>
      </p:sp>
      <p:sp>
        <p:nvSpPr>
          <p:cNvPr id="131" name="Google Shape;131;p3"/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2" name="Google Shape;132;p3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3" name="Google Shape;133;p3"/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4" name="Google Shape;134;p3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5" name="Google Shape;135;p3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6" name="Google Shape;136;p3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7" name="Google Shape;137;p3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8" name="Google Shape;138;p3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8C68801A-BAB8-E7C1-BE67-EC9678D9056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4943" y="907858"/>
            <a:ext cx="12193057" cy="370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18764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3"/>
          <p:cNvGrpSpPr/>
          <p:nvPr/>
        </p:nvGrpSpPr>
        <p:grpSpPr>
          <a:xfrm>
            <a:off x="0" y="-180826"/>
            <a:ext cx="5356858" cy="10316820"/>
            <a:chOff x="0" y="-47625"/>
            <a:chExt cx="1410860" cy="2717187"/>
          </a:xfrm>
        </p:grpSpPr>
        <p:sp>
          <p:nvSpPr>
            <p:cNvPr id="125" name="Google Shape;125;p3"/>
            <p:cNvSpPr/>
            <p:nvPr/>
          </p:nvSpPr>
          <p:spPr>
            <a:xfrm>
              <a:off x="0" y="0"/>
              <a:ext cx="1410860" cy="2669562"/>
            </a:xfrm>
            <a:custGeom>
              <a:avLst/>
              <a:gdLst/>
              <a:ahLst/>
              <a:cxnLst/>
              <a:rect l="l" t="t" r="r" b="b"/>
              <a:pathLst>
                <a:path w="1410860" h="2669562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669562"/>
                  </a:lnTo>
                  <a:lnTo>
                    <a:pt x="0" y="2669562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0" y="-47625"/>
              <a:ext cx="1410860" cy="27171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3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8" name="Google Shape;128;p3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9" name="Google Shape;129;p3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0" name="Google Shape;130;p3"/>
          <p:cNvSpPr txBox="1"/>
          <p:nvPr/>
        </p:nvSpPr>
        <p:spPr>
          <a:xfrm>
            <a:off x="6419561" y="1216488"/>
            <a:ext cx="5356859" cy="6140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000" dirty="0" err="1">
                <a:solidFill>
                  <a:srgbClr val="A76CAC"/>
                </a:solidFill>
              </a:rPr>
              <a:t>Selection</a:t>
            </a:r>
            <a:r>
              <a:rPr lang="nl-NL" sz="4000" dirty="0">
                <a:solidFill>
                  <a:srgbClr val="A76CAC"/>
                </a:solidFill>
              </a:rPr>
              <a:t> CEOS project</a:t>
            </a:r>
            <a:endParaRPr lang="nl-NL" sz="4000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endParaRPr lang="nl-NL" sz="2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Students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low SES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Scores in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top 20% of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non-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verbal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cognitive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pre-test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Cognitive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talent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selected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project 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70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students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programme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group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intervention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academic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language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programme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70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students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control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group</a:t>
            </a:r>
            <a:endParaRPr lang="nl-NL" sz="2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Post-test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Questionnaire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motivation</a:t>
            </a:r>
            <a:endParaRPr lang="nl-NL" sz="2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School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results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start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4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final</a:t>
            </a:r>
            <a:r>
              <a:rPr lang="nl-NL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report</a:t>
            </a: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31;p3"/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2" name="Google Shape;132;p3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3" name="Google Shape;133;p3"/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4" name="Google Shape;134;p3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5" name="Google Shape;135;p3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6" name="Google Shape;136;p3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7" name="Google Shape;137;p3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8" name="Google Shape;138;p3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0B94C69D-9ED6-984C-B35D-C7B10985315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776420" y="2458654"/>
            <a:ext cx="6512263" cy="354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7176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3"/>
          <p:cNvGrpSpPr/>
          <p:nvPr/>
        </p:nvGrpSpPr>
        <p:grpSpPr>
          <a:xfrm>
            <a:off x="0" y="-180826"/>
            <a:ext cx="5356858" cy="10316820"/>
            <a:chOff x="0" y="-47625"/>
            <a:chExt cx="1410860" cy="2717187"/>
          </a:xfrm>
        </p:grpSpPr>
        <p:sp>
          <p:nvSpPr>
            <p:cNvPr id="125" name="Google Shape;125;p3"/>
            <p:cNvSpPr/>
            <p:nvPr/>
          </p:nvSpPr>
          <p:spPr>
            <a:xfrm>
              <a:off x="0" y="0"/>
              <a:ext cx="1410860" cy="2669562"/>
            </a:xfrm>
            <a:custGeom>
              <a:avLst/>
              <a:gdLst/>
              <a:ahLst/>
              <a:cxnLst/>
              <a:rect l="l" t="t" r="r" b="b"/>
              <a:pathLst>
                <a:path w="1410860" h="2669562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669562"/>
                  </a:lnTo>
                  <a:lnTo>
                    <a:pt x="0" y="2669562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0" y="-47625"/>
              <a:ext cx="1410860" cy="27171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3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8" name="Google Shape;128;p3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9" name="Google Shape;129;p3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0" name="Google Shape;130;p3"/>
          <p:cNvSpPr txBox="1"/>
          <p:nvPr/>
        </p:nvSpPr>
        <p:spPr>
          <a:xfrm>
            <a:off x="6419562" y="1216488"/>
            <a:ext cx="4889828" cy="5462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000" dirty="0" err="1">
                <a:solidFill>
                  <a:srgbClr val="A76CAC"/>
                </a:solidFill>
              </a:rPr>
              <a:t>Materials</a:t>
            </a:r>
            <a:endParaRPr lang="nl-NL" sz="4000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endParaRPr lang="nl-NL" sz="2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Information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about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SES (home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language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migration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status,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education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mother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profession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father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COVAT-3 (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Magez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Van Parijs, Joris , &amp;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Tierens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in development)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identify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cognitive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talent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Digital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of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CoVaT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CHC basis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</a:t>
            </a:r>
            <a:endParaRPr dirty="0"/>
          </a:p>
        </p:txBody>
      </p:sp>
      <p:sp>
        <p:nvSpPr>
          <p:cNvPr id="131" name="Google Shape;131;p3"/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2" name="Google Shape;132;p3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3" name="Google Shape;133;p3"/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4" name="Google Shape;134;p3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5" name="Google Shape;135;p3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6" name="Google Shape;136;p3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7" name="Google Shape;137;p3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8" name="Google Shape;138;p3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A7EBA4F-DDF9-02A7-C88C-76654AD5DBD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02564" y="2426515"/>
            <a:ext cx="6785436" cy="360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993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3"/>
          <p:cNvGrpSpPr/>
          <p:nvPr/>
        </p:nvGrpSpPr>
        <p:grpSpPr>
          <a:xfrm>
            <a:off x="0" y="-180826"/>
            <a:ext cx="5356858" cy="10316820"/>
            <a:chOff x="0" y="-47625"/>
            <a:chExt cx="1410860" cy="2717187"/>
          </a:xfrm>
        </p:grpSpPr>
        <p:sp>
          <p:nvSpPr>
            <p:cNvPr id="125" name="Google Shape;125;p3"/>
            <p:cNvSpPr/>
            <p:nvPr/>
          </p:nvSpPr>
          <p:spPr>
            <a:xfrm>
              <a:off x="0" y="0"/>
              <a:ext cx="1410860" cy="2669562"/>
            </a:xfrm>
            <a:custGeom>
              <a:avLst/>
              <a:gdLst/>
              <a:ahLst/>
              <a:cxnLst/>
              <a:rect l="l" t="t" r="r" b="b"/>
              <a:pathLst>
                <a:path w="1410860" h="2669562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669562"/>
                  </a:lnTo>
                  <a:lnTo>
                    <a:pt x="0" y="2669562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0" y="-47625"/>
              <a:ext cx="1410860" cy="27171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3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8" name="Google Shape;128;p3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9" name="Google Shape;129;p3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0" name="Google Shape;130;p3"/>
          <p:cNvSpPr txBox="1"/>
          <p:nvPr/>
        </p:nvSpPr>
        <p:spPr>
          <a:xfrm>
            <a:off x="6419562" y="1216488"/>
            <a:ext cx="4889828" cy="468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000" dirty="0">
                <a:solidFill>
                  <a:srgbClr val="A76CAC"/>
                </a:solidFill>
              </a:rPr>
              <a:t>COVAT-3</a:t>
            </a:r>
            <a:endParaRPr lang="nl-NL" sz="4000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endParaRPr lang="nl-NL" sz="2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Non-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verbal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test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fluent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reasoning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Verbal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test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cristallised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knowledge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comprehension</a:t>
            </a:r>
            <a:endParaRPr lang="nl-NL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Test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results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were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shared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students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parents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teachers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31" name="Google Shape;131;p3"/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2" name="Google Shape;132;p3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3" name="Google Shape;133;p3"/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4" name="Google Shape;134;p3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5" name="Google Shape;135;p3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6" name="Google Shape;136;p3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7" name="Google Shape;137;p3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8" name="Google Shape;138;p3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06BD942-F91B-3B9E-8FBD-00AAEAF391E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725880" y="2404603"/>
            <a:ext cx="5803895" cy="410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3233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3"/>
          <p:cNvGrpSpPr/>
          <p:nvPr/>
        </p:nvGrpSpPr>
        <p:grpSpPr>
          <a:xfrm>
            <a:off x="0" y="-180826"/>
            <a:ext cx="5356858" cy="10316820"/>
            <a:chOff x="0" y="-47625"/>
            <a:chExt cx="1410860" cy="2717187"/>
          </a:xfrm>
        </p:grpSpPr>
        <p:sp>
          <p:nvSpPr>
            <p:cNvPr id="125" name="Google Shape;125;p3"/>
            <p:cNvSpPr/>
            <p:nvPr/>
          </p:nvSpPr>
          <p:spPr>
            <a:xfrm>
              <a:off x="0" y="0"/>
              <a:ext cx="1410860" cy="2669562"/>
            </a:xfrm>
            <a:custGeom>
              <a:avLst/>
              <a:gdLst/>
              <a:ahLst/>
              <a:cxnLst/>
              <a:rect l="l" t="t" r="r" b="b"/>
              <a:pathLst>
                <a:path w="1410860" h="2669562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669562"/>
                  </a:lnTo>
                  <a:lnTo>
                    <a:pt x="0" y="2669562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0" y="-47625"/>
              <a:ext cx="1410860" cy="27171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3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8" name="Google Shape;128;p3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9" name="Google Shape;129;p3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0" name="Google Shape;130;p3"/>
          <p:cNvSpPr txBox="1"/>
          <p:nvPr/>
        </p:nvSpPr>
        <p:spPr>
          <a:xfrm>
            <a:off x="6419562" y="1216488"/>
            <a:ext cx="4889828" cy="697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000" dirty="0" err="1">
                <a:solidFill>
                  <a:srgbClr val="A76CAC"/>
                </a:solidFill>
              </a:rPr>
              <a:t>Motivation</a:t>
            </a:r>
            <a:r>
              <a:rPr lang="nl-NL" sz="4000" dirty="0">
                <a:solidFill>
                  <a:srgbClr val="A76CAC"/>
                </a:solidFill>
              </a:rPr>
              <a:t> </a:t>
            </a:r>
            <a:r>
              <a:rPr lang="nl-NL" sz="4000" dirty="0" err="1">
                <a:solidFill>
                  <a:srgbClr val="A76CAC"/>
                </a:solidFill>
              </a:rPr>
              <a:t>and</a:t>
            </a:r>
            <a:r>
              <a:rPr lang="nl-NL" sz="4000" dirty="0">
                <a:solidFill>
                  <a:srgbClr val="A76CAC"/>
                </a:solidFill>
              </a:rPr>
              <a:t> school </a:t>
            </a:r>
            <a:r>
              <a:rPr lang="nl-NL" sz="4000" dirty="0" err="1">
                <a:solidFill>
                  <a:srgbClr val="A76CAC"/>
                </a:solidFill>
              </a:rPr>
              <a:t>results</a:t>
            </a:r>
            <a:endParaRPr lang="nl-NL" sz="4000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endParaRPr lang="nl-NL" sz="2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Motivation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was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measured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questionnaire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developed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Project TALENT (Verschueren,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Sypré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Struyf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Lavrijsen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&amp;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Vansteenkiste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2021)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Motivation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demotivation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commitment,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boredom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flow,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burnout</a:t>
            </a:r>
            <a:endParaRPr lang="nl-NL" sz="28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Tx/>
              <a:buFont typeface="Wingdings" panose="05000000000000000000" pitchFamily="2" charset="2"/>
              <a:buChar char="Ø"/>
            </a:pP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School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results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of five subjects (first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final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nl-NL" sz="2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reports</a:t>
            </a:r>
            <a:r>
              <a:rPr lang="nl-NL" sz="2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31" name="Google Shape;131;p3"/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2" name="Google Shape;132;p3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3" name="Google Shape;133;p3"/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4" name="Google Shape;134;p3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5" name="Google Shape;135;p3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6" name="Google Shape;136;p3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7" name="Google Shape;137;p3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38" name="Google Shape;138;p3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38B6AA6-D6FD-2748-4688-E865CB2011B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680156" y="3308694"/>
            <a:ext cx="5895343" cy="416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5131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1013</Words>
  <Application>Microsoft Office PowerPoint</Application>
  <PresentationFormat>Aangepast</PresentationFormat>
  <Paragraphs>133</Paragraphs>
  <Slides>17</Slides>
  <Notes>17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2" baseType="lpstr">
      <vt:lpstr>Calibri</vt:lpstr>
      <vt:lpstr>Wingdings</vt:lpstr>
      <vt:lpstr>Montserrat</vt:lpstr>
      <vt:lpstr>Arial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Lineke van Tricht</dc:creator>
  <cp:lastModifiedBy>Birgit Broekhoven</cp:lastModifiedBy>
  <cp:revision>5</cp:revision>
  <dcterms:created xsi:type="dcterms:W3CDTF">2006-08-16T00:00:00Z</dcterms:created>
  <dcterms:modified xsi:type="dcterms:W3CDTF">2026-07-22T12:25:29Z</dcterms:modified>
</cp:coreProperties>
</file>