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70" r:id="rId4"/>
    <p:sldId id="271" r:id="rId5"/>
    <p:sldId id="296" r:id="rId6"/>
    <p:sldId id="295" r:id="rId7"/>
    <p:sldId id="272" r:id="rId8"/>
    <p:sldId id="273" r:id="rId9"/>
    <p:sldId id="285" r:id="rId10"/>
    <p:sldId id="268" r:id="rId11"/>
  </p:sldIdLst>
  <p:sldSz cx="18288000" cy="10287000"/>
  <p:notesSz cx="6858000" cy="9144000"/>
  <p:embeddedFontLst>
    <p:embeddedFont>
      <p:font typeface="Garet Bold" panose="020B0604020202020204" charset="0"/>
      <p:regular r:id="rId13"/>
    </p:embeddedFont>
    <p:embeddedFont>
      <p:font typeface="Montserrat Classic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B6A0"/>
    <a:srgbClr val="6BC5EE"/>
    <a:srgbClr val="A76C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7" autoAdjust="0"/>
    <p:restoredTop sz="80606" autoAdjust="0"/>
  </p:normalViewPr>
  <p:slideViewPr>
    <p:cSldViewPr>
      <p:cViewPr varScale="1">
        <p:scale>
          <a:sx n="51" d="100"/>
          <a:sy n="51" d="100"/>
        </p:scale>
        <p:origin x="81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59CE4-4829-4BE8-904D-7C2C5AF69891}" type="datetimeFigureOut">
              <a:rPr lang="nl-NL" smtClean="0"/>
              <a:t>22-7-2026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F90C7-A2B0-4D45-B98C-7D1E21033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8365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189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Lineke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9555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Lineke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60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Lineke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6802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F73D-BA23-376E-5301-31F16517B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D436B6-4B12-B8FD-DEBD-AC3A72165C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D56DEE-7B0C-35E2-63AC-83EC77CB6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Lineke</a:t>
            </a:r>
          </a:p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38EEA-7E41-1591-1589-B7D277609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607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4FE0A-591A-D982-BD1F-6B3337FED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E8AA17-3742-FB5D-80D9-9ADDDE3CA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CD101-4D43-4774-08C8-D2AB8C6A2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Lineke</a:t>
            </a:r>
          </a:p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D7CF6-E43E-3054-E1C1-FDCFA4F7EA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43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Lineke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54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5888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Birgit / Lineke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F90C7-A2B0-4D45-B98C-7D1E2103384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764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376312" cy="10287000"/>
            <a:chOff x="0" y="0"/>
            <a:chExt cx="1679358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9358" cy="2709333"/>
            </a:xfrm>
            <a:custGeom>
              <a:avLst/>
              <a:gdLst/>
              <a:ahLst/>
              <a:cxnLst/>
              <a:rect l="l" t="t" r="r" b="b"/>
              <a:pathLst>
                <a:path w="1679358" h="2709333">
                  <a:moveTo>
                    <a:pt x="0" y="0"/>
                  </a:moveTo>
                  <a:lnTo>
                    <a:pt x="1679358" y="0"/>
                  </a:lnTo>
                  <a:lnTo>
                    <a:pt x="1679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79358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315201" y="2322229"/>
            <a:ext cx="10566407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155"/>
              </a:lnSpc>
            </a:pPr>
            <a:r>
              <a:rPr lang="en-US" sz="8000" spc="334" dirty="0">
                <a:solidFill>
                  <a:srgbClr val="A76CAC"/>
                </a:solidFill>
                <a:latin typeface="Garet Bold"/>
              </a:rPr>
              <a:t>Equity in </a:t>
            </a:r>
          </a:p>
          <a:p>
            <a:pPr algn="r">
              <a:lnSpc>
                <a:spcPts val="11155"/>
              </a:lnSpc>
            </a:pPr>
            <a:r>
              <a:rPr lang="en-US" sz="8000" spc="334" dirty="0">
                <a:solidFill>
                  <a:srgbClr val="A76CAC"/>
                </a:solidFill>
                <a:latin typeface="Garet Bold"/>
              </a:rPr>
              <a:t>Gifted Education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763000" y="7320879"/>
            <a:ext cx="9002312" cy="489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278"/>
              </a:lnSpc>
            </a:pPr>
            <a:r>
              <a:rPr lang="en-US" sz="3200" spc="137" dirty="0">
                <a:solidFill>
                  <a:srgbClr val="6BC5EE"/>
                </a:solidFill>
                <a:latin typeface="Montserrat Classic"/>
              </a:rPr>
              <a:t>29</a:t>
            </a:r>
            <a:r>
              <a:rPr lang="en-US" sz="3200" spc="137" baseline="30000" dirty="0">
                <a:solidFill>
                  <a:srgbClr val="6BC5EE"/>
                </a:solidFill>
                <a:latin typeface="Montserrat Classic"/>
              </a:rPr>
              <a:t>th</a:t>
            </a:r>
            <a:r>
              <a:rPr lang="en-US" sz="3200" spc="137" dirty="0">
                <a:solidFill>
                  <a:srgbClr val="6BC5EE"/>
                </a:solidFill>
                <a:latin typeface="Montserrat Classic"/>
              </a:rPr>
              <a:t> January 2025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10400" y="6687939"/>
            <a:ext cx="10871208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971"/>
              </a:lnSpc>
            </a:pPr>
            <a:r>
              <a:rPr lang="en-US" sz="4000" b="1" spc="127" dirty="0">
                <a:solidFill>
                  <a:srgbClr val="6FB6A0"/>
                </a:solidFill>
                <a:latin typeface="Montserrat Classic"/>
              </a:rPr>
              <a:t>Preparation Teacher Training KO/IR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4883173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Freeform 9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 rot="5400000">
            <a:off x="1961810" y="2332872"/>
            <a:ext cx="10474118" cy="5808374"/>
          </a:xfrm>
          <a:custGeom>
            <a:avLst/>
            <a:gdLst/>
            <a:ahLst/>
            <a:cxnLst/>
            <a:rect l="l" t="t" r="r" b="b"/>
            <a:pathLst>
              <a:path w="10474118" h="5808374">
                <a:moveTo>
                  <a:pt x="0" y="0"/>
                </a:moveTo>
                <a:lnTo>
                  <a:pt x="10474118" y="0"/>
                </a:lnTo>
                <a:lnTo>
                  <a:pt x="10474118" y="5808374"/>
                </a:lnTo>
                <a:lnTo>
                  <a:pt x="0" y="58083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4000500" y="-4000500"/>
            <a:ext cx="10287000" cy="18288000"/>
            <a:chOff x="0" y="0"/>
            <a:chExt cx="2709333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4816592"/>
            </a:xfrm>
            <a:custGeom>
              <a:avLst/>
              <a:gdLst/>
              <a:ahLst/>
              <a:cxnLst/>
              <a:rect l="l" t="t" r="r" b="b"/>
              <a:pathLst>
                <a:path w="2709333" h="4816592">
                  <a:moveTo>
                    <a:pt x="0" y="0"/>
                  </a:moveTo>
                  <a:lnTo>
                    <a:pt x="2709333" y="0"/>
                  </a:lnTo>
                  <a:lnTo>
                    <a:pt x="2709333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709333" cy="486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427378" y="3671781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3" y="0"/>
                </a:lnTo>
                <a:lnTo>
                  <a:pt x="5710443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AutoShape 6"/>
          <p:cNvSpPr/>
          <p:nvPr/>
        </p:nvSpPr>
        <p:spPr>
          <a:xfrm flipV="1">
            <a:off x="9352133" y="2565379"/>
            <a:ext cx="0" cy="3940213"/>
          </a:xfrm>
          <a:prstGeom prst="line">
            <a:avLst/>
          </a:prstGeom>
          <a:ln w="28575" cap="flat">
            <a:solidFill>
              <a:srgbClr val="02359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9817374" y="3851495"/>
            <a:ext cx="5043248" cy="1367981"/>
          </a:xfrm>
          <a:custGeom>
            <a:avLst/>
            <a:gdLst/>
            <a:ahLst/>
            <a:cxnLst/>
            <a:rect l="l" t="t" r="r" b="b"/>
            <a:pathLst>
              <a:path w="5043248" h="1367981">
                <a:moveTo>
                  <a:pt x="0" y="0"/>
                </a:moveTo>
                <a:lnTo>
                  <a:pt x="5043248" y="0"/>
                </a:lnTo>
                <a:lnTo>
                  <a:pt x="5043248" y="1367981"/>
                </a:lnTo>
                <a:lnTo>
                  <a:pt x="0" y="13679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6282600" y="7631235"/>
            <a:ext cx="15047739" cy="1029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12"/>
              </a:lnSpc>
            </a:pPr>
            <a:r>
              <a:rPr lang="en-US" sz="6760" spc="243">
                <a:solidFill>
                  <a:srgbClr val="A76CAC"/>
                </a:solidFill>
                <a:latin typeface="Garet Bold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56858" cy="10135994"/>
            <a:chOff x="0" y="0"/>
            <a:chExt cx="1410860" cy="26695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7215280" y="1580307"/>
            <a:ext cx="10686382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1"/>
              </a:lnSpc>
            </a:pPr>
            <a:r>
              <a:rPr lang="en-US" sz="4800" spc="172" dirty="0">
                <a:solidFill>
                  <a:srgbClr val="A76CAC"/>
                </a:solidFill>
                <a:latin typeface="Garet Bold"/>
              </a:rPr>
              <a:t>Teacher Training </a:t>
            </a:r>
          </a:p>
          <a:p>
            <a:pPr algn="l">
              <a:lnSpc>
                <a:spcPts val="5761"/>
              </a:lnSpc>
            </a:pPr>
            <a:r>
              <a:rPr lang="en-US" sz="4800" spc="172" dirty="0">
                <a:solidFill>
                  <a:srgbClr val="A76CAC"/>
                </a:solidFill>
                <a:latin typeface="Garet Bold"/>
              </a:rPr>
              <a:t>Academic Language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15280" y="3619501"/>
            <a:ext cx="10437013" cy="3186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78"/>
              </a:lnSpc>
            </a:pPr>
            <a:endParaRPr lang="nl-NL" sz="2800" spc="137" dirty="0">
              <a:solidFill>
                <a:srgbClr val="6BC5EE"/>
              </a:solidFill>
              <a:latin typeface="Montserrat Classic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solidFill>
                  <a:srgbClr val="6BC5EE"/>
                </a:solidFill>
                <a:effectLst/>
                <a:latin typeface="Montserrat Classic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Target group: secondary school teachers who will teach the academic language programme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kern="100" dirty="0">
              <a:solidFill>
                <a:srgbClr val="6BC5EE"/>
              </a:solidFill>
              <a:effectLst/>
              <a:latin typeface="Montserrat Classic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solidFill>
                  <a:srgbClr val="6FB6A0"/>
                </a:solidFill>
                <a:effectLst/>
                <a:latin typeface="Montserrat Classic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Time: 2 meetings of 1 day; 10:00 - 17:00 with lunch break</a:t>
            </a:r>
            <a:endParaRPr lang="nl-NL" sz="2800" kern="100" dirty="0">
              <a:solidFill>
                <a:srgbClr val="6FB6A0"/>
              </a:solidFill>
              <a:effectLst/>
              <a:latin typeface="Montserrat Classic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endParaRPr lang="en-US" sz="2800" spc="137" dirty="0">
              <a:solidFill>
                <a:srgbClr val="6FB6A0"/>
              </a:solidFill>
              <a:latin typeface="Montserrat Classic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3" name="Group 13"/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Freeform 15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56858" cy="10135994"/>
            <a:chOff x="0" y="0"/>
            <a:chExt cx="1410860" cy="26695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7215280" y="1580307"/>
            <a:ext cx="10686382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1"/>
              </a:lnSpc>
            </a:pPr>
            <a:r>
              <a:rPr lang="en-US" sz="4800" spc="172" dirty="0">
                <a:solidFill>
                  <a:srgbClr val="A76CAC"/>
                </a:solidFill>
                <a:latin typeface="Garet Bold"/>
              </a:rPr>
              <a:t>Objectives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15280" y="2410398"/>
            <a:ext cx="10437013" cy="395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solidFill>
                  <a:srgbClr val="6BC5EE"/>
                </a:solidFill>
                <a:effectLst/>
                <a:latin typeface="Montserrat Classic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Teachers are skilled in teaching academic language lessons</a:t>
            </a:r>
            <a:endParaRPr lang="nl-NL" sz="2800" kern="100" dirty="0">
              <a:solidFill>
                <a:srgbClr val="6BC5EE"/>
              </a:solidFill>
              <a:effectLst/>
              <a:latin typeface="Montserrat Classic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solidFill>
                  <a:srgbClr val="6FB6A0"/>
                </a:solidFill>
                <a:effectLst/>
                <a:latin typeface="Montserrat Classic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- Teachers know the (scientific) background of the programme</a:t>
            </a:r>
            <a:endParaRPr lang="nl-NL" sz="2800" kern="100" dirty="0">
              <a:solidFill>
                <a:srgbClr val="6FB6A0"/>
              </a:solidFill>
              <a:effectLst/>
              <a:latin typeface="Montserrat Classic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solidFill>
                  <a:srgbClr val="6FB6A0"/>
                </a:solidFill>
                <a:effectLst/>
                <a:latin typeface="Montserrat Classic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- Teachers know how to practically implement the programme.</a:t>
            </a:r>
            <a:endParaRPr lang="nl-NL" sz="2800" kern="100" dirty="0">
              <a:solidFill>
                <a:srgbClr val="6FB6A0"/>
              </a:solidFill>
              <a:effectLst/>
              <a:latin typeface="Montserrat Classic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en-GB" sz="2800" kern="100" dirty="0">
                <a:solidFill>
                  <a:srgbClr val="6FB6A0"/>
                </a:solidFill>
                <a:effectLst/>
                <a:latin typeface="Montserrat Classic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- Teachers can reflect on their own academic language lessons and those of others.</a:t>
            </a:r>
            <a:endParaRPr lang="nl-NL" sz="2000" kern="100" dirty="0">
              <a:solidFill>
                <a:srgbClr val="6FB6A0"/>
              </a:solidFill>
              <a:effectLst/>
              <a:latin typeface="Montserrat Classic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3" name="Group 13"/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Freeform 15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497921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56858" cy="10135994"/>
            <a:chOff x="0" y="0"/>
            <a:chExt cx="1410860" cy="26695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173876" y="3871513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7215280" y="1580307"/>
            <a:ext cx="10686382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1"/>
              </a:lnSpc>
            </a:pPr>
            <a:r>
              <a:rPr lang="en-US" sz="4800" spc="172" dirty="0" err="1">
                <a:solidFill>
                  <a:srgbClr val="A76CAC"/>
                </a:solidFill>
                <a:latin typeface="Garet Bold"/>
              </a:rPr>
              <a:t>Programma</a:t>
            </a:r>
            <a:endParaRPr lang="en-US" sz="4800" spc="172" dirty="0">
              <a:solidFill>
                <a:srgbClr val="A76CAC"/>
              </a:solidFill>
              <a:latin typeface="Garet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15280" y="2324100"/>
            <a:ext cx="10437013" cy="2127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800" b="1" spc="137" dirty="0">
                <a:solidFill>
                  <a:srgbClr val="6BC5EE"/>
                </a:solidFill>
                <a:latin typeface="Montserrat Classic"/>
              </a:rPr>
              <a:t>Day 1</a:t>
            </a: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Part 1: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Equity</a:t>
            </a: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 &amp;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Academic</a:t>
            </a: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 Language</a:t>
            </a: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Part 2: Teaching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method</a:t>
            </a:r>
            <a:endParaRPr lang="nl-NL" sz="2400" b="1" spc="137" dirty="0">
              <a:solidFill>
                <a:srgbClr val="6FB6A0"/>
              </a:solidFill>
              <a:latin typeface="Montserrat Classic"/>
            </a:endParaRP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Part 3: Mini-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lessons</a:t>
            </a:r>
            <a:endParaRPr lang="nl-NL" sz="2400" b="1" spc="137" dirty="0">
              <a:solidFill>
                <a:srgbClr val="6FB6A0"/>
              </a:solidFill>
              <a:latin typeface="Montserrat Classic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3" name="Group 13"/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Freeform 15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5968542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5CA0-7470-67EA-F207-965F3B3F6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C131590-766A-D0DB-0C0D-8CF44BD47811}"/>
              </a:ext>
            </a:extLst>
          </p:cNvPr>
          <p:cNvGrpSpPr/>
          <p:nvPr/>
        </p:nvGrpSpPr>
        <p:grpSpPr>
          <a:xfrm>
            <a:off x="0" y="0"/>
            <a:ext cx="5356858" cy="10135994"/>
            <a:chOff x="0" y="0"/>
            <a:chExt cx="1410860" cy="266956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B44DD9A-5F93-DF5C-C932-A643C439D60E}"/>
                </a:ext>
              </a:extLst>
            </p:cNvPr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09BCB7E-6FB9-EA99-D059-99C6242B681F}"/>
                </a:ext>
              </a:extLst>
            </p:cNvPr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4B296625-8093-677C-18D2-AD1CEAFDD203}"/>
              </a:ext>
            </a:extLst>
          </p:cNvPr>
          <p:cNvSpPr/>
          <p:nvPr/>
        </p:nvSpPr>
        <p:spPr>
          <a:xfrm rot="5400000">
            <a:off x="-173876" y="3871513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1925F50-EA83-C31E-8015-63AFD6BD8C09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F5A836E-477A-731D-92EC-E79862E04186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612DAEA-3BC3-6FA1-3E0D-1F2287E6B1E2}"/>
              </a:ext>
            </a:extLst>
          </p:cNvPr>
          <p:cNvSpPr txBox="1"/>
          <p:nvPr/>
        </p:nvSpPr>
        <p:spPr>
          <a:xfrm>
            <a:off x="7433424" y="2705100"/>
            <a:ext cx="10437013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78"/>
              </a:lnSpc>
            </a:pPr>
            <a:r>
              <a:rPr lang="nl-NL" sz="4000" b="1" spc="137" dirty="0" err="1">
                <a:solidFill>
                  <a:srgbClr val="6FB6A0"/>
                </a:solidFill>
                <a:latin typeface="Montserrat Classic"/>
              </a:rPr>
              <a:t>This</a:t>
            </a:r>
            <a:r>
              <a:rPr lang="nl-NL" sz="4000" b="1" spc="137" dirty="0">
                <a:solidFill>
                  <a:srgbClr val="6FB6A0"/>
                </a:solidFill>
                <a:latin typeface="Montserrat Classic"/>
              </a:rPr>
              <a:t> is </a:t>
            </a:r>
            <a:r>
              <a:rPr lang="nl-NL" sz="4000" b="1" spc="137" dirty="0" err="1">
                <a:solidFill>
                  <a:srgbClr val="6FB6A0"/>
                </a:solidFill>
                <a:latin typeface="Montserrat Classic"/>
              </a:rPr>
              <a:t>what</a:t>
            </a:r>
            <a:r>
              <a:rPr lang="nl-NL" sz="4000" b="1" spc="137" dirty="0">
                <a:solidFill>
                  <a:srgbClr val="6FB6A0"/>
                </a:solidFill>
                <a:latin typeface="Montserrat Classic"/>
              </a:rPr>
              <a:t> </a:t>
            </a:r>
            <a:r>
              <a:rPr lang="nl-NL" sz="4000" b="1" spc="137" dirty="0" err="1">
                <a:solidFill>
                  <a:srgbClr val="6FB6A0"/>
                </a:solidFill>
                <a:latin typeface="Montserrat Classic"/>
              </a:rPr>
              <a:t>it</a:t>
            </a:r>
            <a:r>
              <a:rPr lang="nl-NL" sz="4000" b="1" spc="137" dirty="0">
                <a:solidFill>
                  <a:srgbClr val="6FB6A0"/>
                </a:solidFill>
                <a:latin typeface="Montserrat Classic"/>
              </a:rPr>
              <a:t> </a:t>
            </a:r>
            <a:r>
              <a:rPr lang="nl-NL" sz="4000" b="1" spc="137" dirty="0" err="1">
                <a:solidFill>
                  <a:srgbClr val="6FB6A0"/>
                </a:solidFill>
                <a:latin typeface="Montserrat Classic"/>
              </a:rPr>
              <a:t>looked</a:t>
            </a:r>
            <a:r>
              <a:rPr lang="nl-NL" sz="4000" b="1" spc="137" dirty="0">
                <a:solidFill>
                  <a:srgbClr val="6FB6A0"/>
                </a:solidFill>
                <a:latin typeface="Montserrat Classic"/>
              </a:rPr>
              <a:t> like!</a:t>
            </a: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DFCCE2A-C34E-FD02-065D-5A0369FC0B54}"/>
              </a:ext>
            </a:extLst>
          </p:cNvPr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5BFE8DE-09DB-4E07-6EF2-E50A37990CD7}"/>
                </a:ext>
              </a:extLst>
            </p:cNvPr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5CD6F14A-80DE-BD33-135E-90D7FB9AE40B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DC6A6279-118E-359B-4B87-69B946FB610B}"/>
              </a:ext>
            </a:extLst>
          </p:cNvPr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EE8C45B-838C-F77E-54BC-576129DEE469}"/>
                </a:ext>
              </a:extLst>
            </p:cNvPr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17F2CE75-74BD-2940-B507-A014AEF00BC3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E2E05A64-7C50-ABE7-56C6-ED509439F9CF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8BCF08A0-B97D-9175-2E68-6B8712429FCD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E89BDBCB-F996-C319-CB5A-6FF8960A0A81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685F9336-D100-214E-A4F2-5C451FB71262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4894824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CB118-1236-2673-DA04-E8B5DBC1C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28F5E1A-FE1E-4189-494C-05AC404C4621}"/>
              </a:ext>
            </a:extLst>
          </p:cNvPr>
          <p:cNvGrpSpPr/>
          <p:nvPr/>
        </p:nvGrpSpPr>
        <p:grpSpPr>
          <a:xfrm>
            <a:off x="0" y="0"/>
            <a:ext cx="5356858" cy="10135994"/>
            <a:chOff x="0" y="0"/>
            <a:chExt cx="1410860" cy="266956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CE92063-3ED8-47ED-792D-3CA8B6F12011}"/>
                </a:ext>
              </a:extLst>
            </p:cNvPr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8B83728-0EBC-5E75-FA14-EA3467F1D116}"/>
                </a:ext>
              </a:extLst>
            </p:cNvPr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3B5572B5-B928-9A71-CBF2-425E9079BC9C}"/>
              </a:ext>
            </a:extLst>
          </p:cNvPr>
          <p:cNvSpPr/>
          <p:nvPr/>
        </p:nvSpPr>
        <p:spPr>
          <a:xfrm rot="5400000">
            <a:off x="-173876" y="3871513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617BC47-77B1-AFDD-80B5-A3F80D93E49F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94C5FCC-A05C-08B3-31CC-3349AEFE6E1B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58FA84-B16B-E1B3-B729-2CFA89A14955}"/>
              </a:ext>
            </a:extLst>
          </p:cNvPr>
          <p:cNvSpPr txBox="1"/>
          <p:nvPr/>
        </p:nvSpPr>
        <p:spPr>
          <a:xfrm>
            <a:off x="7215280" y="1580307"/>
            <a:ext cx="10686382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1"/>
              </a:lnSpc>
            </a:pPr>
            <a:r>
              <a:rPr lang="en-US" sz="4800" spc="172" dirty="0" err="1">
                <a:solidFill>
                  <a:srgbClr val="A76CAC"/>
                </a:solidFill>
                <a:latin typeface="Garet Bold"/>
              </a:rPr>
              <a:t>Programme</a:t>
            </a:r>
            <a:endParaRPr lang="en-US" sz="4800" spc="172" dirty="0">
              <a:solidFill>
                <a:srgbClr val="A76CAC"/>
              </a:solidFill>
              <a:latin typeface="Garet Bold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EA19466-25FF-A702-8607-045CF5C4EFD0}"/>
              </a:ext>
            </a:extLst>
          </p:cNvPr>
          <p:cNvSpPr txBox="1"/>
          <p:nvPr/>
        </p:nvSpPr>
        <p:spPr>
          <a:xfrm>
            <a:off x="7215280" y="2324100"/>
            <a:ext cx="10437013" cy="2688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800" b="1" spc="137" dirty="0" err="1">
                <a:solidFill>
                  <a:srgbClr val="6BC5EE"/>
                </a:solidFill>
                <a:latin typeface="Montserrat Classic"/>
              </a:rPr>
              <a:t>Between</a:t>
            </a:r>
            <a:r>
              <a:rPr lang="nl-NL" sz="2800" b="1" spc="137" dirty="0">
                <a:solidFill>
                  <a:srgbClr val="6BC5EE"/>
                </a:solidFill>
                <a:latin typeface="Montserrat Classic"/>
              </a:rPr>
              <a:t> </a:t>
            </a:r>
            <a:r>
              <a:rPr lang="nl-NL" sz="2800" b="1" spc="137" dirty="0" err="1">
                <a:solidFill>
                  <a:srgbClr val="6BC5EE"/>
                </a:solidFill>
                <a:latin typeface="Montserrat Classic"/>
              </a:rPr>
              <a:t>day</a:t>
            </a:r>
            <a:r>
              <a:rPr lang="nl-NL" sz="2800" b="1" spc="137" dirty="0">
                <a:solidFill>
                  <a:srgbClr val="6BC5EE"/>
                </a:solidFill>
                <a:latin typeface="Montserrat Classic"/>
              </a:rPr>
              <a:t> 1 </a:t>
            </a:r>
            <a:r>
              <a:rPr lang="nl-NL" sz="2800" b="1" spc="137" dirty="0" err="1">
                <a:solidFill>
                  <a:srgbClr val="6BC5EE"/>
                </a:solidFill>
                <a:latin typeface="Montserrat Classic"/>
              </a:rPr>
              <a:t>and</a:t>
            </a:r>
            <a:r>
              <a:rPr lang="nl-NL" sz="2800" b="1" spc="137" dirty="0">
                <a:solidFill>
                  <a:srgbClr val="6BC5EE"/>
                </a:solidFill>
                <a:latin typeface="Montserrat Classic"/>
              </a:rPr>
              <a:t> </a:t>
            </a:r>
            <a:r>
              <a:rPr lang="nl-NL" sz="2800" b="1" spc="137" dirty="0" err="1">
                <a:solidFill>
                  <a:srgbClr val="6BC5EE"/>
                </a:solidFill>
                <a:latin typeface="Montserrat Classic"/>
              </a:rPr>
              <a:t>day</a:t>
            </a:r>
            <a:r>
              <a:rPr lang="nl-NL" sz="2800" b="1" spc="137" dirty="0">
                <a:solidFill>
                  <a:srgbClr val="6BC5EE"/>
                </a:solidFill>
                <a:latin typeface="Montserrat Classic"/>
              </a:rPr>
              <a:t> 2:</a:t>
            </a: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Try-out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lessons</a:t>
            </a:r>
            <a:endParaRPr lang="nl-NL" sz="2400" b="1" spc="137" dirty="0">
              <a:solidFill>
                <a:srgbClr val="6FB6A0"/>
              </a:solidFill>
              <a:latin typeface="Montserrat Classic"/>
            </a:endParaRP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Job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shadowing</a:t>
            </a:r>
            <a:endParaRPr lang="nl-NL" sz="2400" b="1" spc="137" dirty="0">
              <a:solidFill>
                <a:srgbClr val="6FB6A0"/>
              </a:solidFill>
              <a:latin typeface="Montserrat Classic"/>
            </a:endParaRP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Video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recording</a:t>
            </a:r>
            <a:endParaRPr lang="nl-NL" sz="2400" b="1" spc="137" dirty="0">
              <a:solidFill>
                <a:srgbClr val="6FB6A0"/>
              </a:solidFill>
              <a:latin typeface="Montserrat Classic"/>
            </a:endParaRPr>
          </a:p>
          <a:p>
            <a:pPr marL="342900" indent="-342900" algn="l">
              <a:lnSpc>
                <a:spcPts val="4278"/>
              </a:lnSpc>
              <a:buFont typeface="Arial" panose="020B0604020202020204" pitchFamily="34" charset="0"/>
              <a:buChar char="•"/>
            </a:pPr>
            <a:endParaRPr lang="nl-NL" sz="2800" b="1" spc="137" dirty="0">
              <a:solidFill>
                <a:srgbClr val="6BC5EE"/>
              </a:solidFill>
              <a:latin typeface="Montserrat Classic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93210A9-0F9F-9B17-D33A-24CFA9F6F3FF}"/>
              </a:ext>
            </a:extLst>
          </p:cNvPr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65EB648-DE91-1EF9-76A7-61B2BBB3BC6A}"/>
                </a:ext>
              </a:extLst>
            </p:cNvPr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65799A3E-B694-BFF8-0D2D-7E63008E7C65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F0BE58EB-EEE1-9A10-B56C-592FF60D9609}"/>
              </a:ext>
            </a:extLst>
          </p:cNvPr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954AB3A-C3E1-2BEC-E755-9745260C8C28}"/>
                </a:ext>
              </a:extLst>
            </p:cNvPr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Freeform 15">
            <a:extLst>
              <a:ext uri="{FF2B5EF4-FFF2-40B4-BE49-F238E27FC236}">
                <a16:creationId xmlns:a16="http://schemas.microsoft.com/office/drawing/2014/main" id="{42CB0029-AAB9-9FAB-FB8F-723A5E82425E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06D1370E-6AC6-CA26-7615-EBD689DAC5D5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1417FEC7-35E2-F194-1D1F-25CBC19D30B5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1C82785E-0B32-73E3-2446-47315F2D71E6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E40AEB9D-134E-FDC8-5725-D7D8D8EF4740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1938197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56858" cy="10135994"/>
            <a:chOff x="0" y="0"/>
            <a:chExt cx="1410860" cy="26695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7215280" y="1580307"/>
            <a:ext cx="10686382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1"/>
              </a:lnSpc>
            </a:pPr>
            <a:r>
              <a:rPr lang="en-US" sz="4800" spc="172" dirty="0" err="1">
                <a:solidFill>
                  <a:srgbClr val="A76CAC"/>
                </a:solidFill>
                <a:latin typeface="Garet Bold"/>
              </a:rPr>
              <a:t>Programme</a:t>
            </a:r>
            <a:endParaRPr lang="en-US" sz="4800" spc="172" dirty="0">
              <a:solidFill>
                <a:srgbClr val="A76CAC"/>
              </a:solidFill>
              <a:latin typeface="Garet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15280" y="2324100"/>
            <a:ext cx="10437013" cy="2679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800" b="1" spc="137" dirty="0">
                <a:solidFill>
                  <a:srgbClr val="6BC5EE"/>
                </a:solidFill>
                <a:latin typeface="Montserrat Classic"/>
              </a:rPr>
              <a:t>Day 2</a:t>
            </a: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Part 1: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Reflection</a:t>
            </a: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 &amp;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Consultation</a:t>
            </a:r>
            <a:endParaRPr lang="nl-NL" sz="2400" b="1" spc="137" dirty="0">
              <a:solidFill>
                <a:srgbClr val="6FB6A0"/>
              </a:solidFill>
              <a:latin typeface="Montserrat Classic"/>
            </a:endParaRP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Part 2: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Expanding</a:t>
            </a: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the</a:t>
            </a: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 World &amp; Co-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creation</a:t>
            </a:r>
            <a:endParaRPr lang="nl-NL" sz="2400" b="1" spc="137" dirty="0">
              <a:solidFill>
                <a:srgbClr val="6FB6A0"/>
              </a:solidFill>
              <a:latin typeface="Montserrat Classic"/>
            </a:endParaRPr>
          </a:p>
          <a:p>
            <a:pPr marL="800100" lvl="1" indent="-342900">
              <a:lnSpc>
                <a:spcPts val="4278"/>
              </a:lnSpc>
              <a:buFont typeface="Arial" panose="020B0604020202020204" pitchFamily="34" charset="0"/>
              <a:buChar char="•"/>
            </a:pP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Part 3: Evaluation &amp; </a:t>
            </a:r>
            <a:r>
              <a:rPr lang="nl-NL" sz="2400" b="1" spc="137" dirty="0" err="1">
                <a:solidFill>
                  <a:srgbClr val="6FB6A0"/>
                </a:solidFill>
                <a:latin typeface="Montserrat Classic"/>
              </a:rPr>
              <a:t>Wrap</a:t>
            </a:r>
            <a:r>
              <a:rPr lang="nl-NL" sz="2400" b="1" spc="137" dirty="0">
                <a:solidFill>
                  <a:srgbClr val="6FB6A0"/>
                </a:solidFill>
                <a:latin typeface="Montserrat Classic"/>
              </a:rPr>
              <a:t> up</a:t>
            </a:r>
          </a:p>
          <a:p>
            <a:pPr marL="342900" indent="-342900" algn="l">
              <a:lnSpc>
                <a:spcPts val="4278"/>
              </a:lnSpc>
              <a:buFont typeface="Arial" panose="020B0604020202020204" pitchFamily="34" charset="0"/>
              <a:buChar char="•"/>
            </a:pPr>
            <a:endParaRPr lang="nl-NL" sz="2800" b="1" spc="137" dirty="0">
              <a:solidFill>
                <a:srgbClr val="6BC5EE"/>
              </a:solidFill>
              <a:latin typeface="Montserrat Classic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3" name="Group 13"/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Freeform 15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57056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56858" cy="10135994"/>
            <a:chOff x="0" y="0"/>
            <a:chExt cx="1410860" cy="26695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0860" cy="2669562"/>
            </a:xfrm>
            <a:custGeom>
              <a:avLst/>
              <a:gdLst/>
              <a:ahLst/>
              <a:cxnLst/>
              <a:rect l="l" t="t" r="r" b="b"/>
              <a:pathLst>
                <a:path w="1410860" h="2669562">
                  <a:moveTo>
                    <a:pt x="0" y="0"/>
                  </a:moveTo>
                  <a:lnTo>
                    <a:pt x="1410860" y="0"/>
                  </a:lnTo>
                  <a:lnTo>
                    <a:pt x="1410860" y="2669562"/>
                  </a:lnTo>
                  <a:lnTo>
                    <a:pt x="0" y="266956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10860" cy="2717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0" name="Group 10"/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3" name="Group 13"/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5" name="Freeform 15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Freeform 18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9" name="Freeform 19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3956613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356858" cy="8875850"/>
            <a:chOff x="0" y="0"/>
            <a:chExt cx="1410860" cy="23376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0860" cy="2337672"/>
            </a:xfrm>
            <a:custGeom>
              <a:avLst/>
              <a:gdLst/>
              <a:ahLst/>
              <a:cxnLst/>
              <a:rect l="l" t="t" r="r" b="b"/>
              <a:pathLst>
                <a:path w="1410860" h="2337672">
                  <a:moveTo>
                    <a:pt x="0" y="0"/>
                  </a:moveTo>
                  <a:lnTo>
                    <a:pt x="1410860" y="0"/>
                  </a:lnTo>
                  <a:lnTo>
                    <a:pt x="1410860" y="2337672"/>
                  </a:lnTo>
                  <a:lnTo>
                    <a:pt x="0" y="233767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10860" cy="2385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8" name="Group 8"/>
          <p:cNvGrpSpPr/>
          <p:nvPr/>
        </p:nvGrpSpPr>
        <p:grpSpPr>
          <a:xfrm>
            <a:off x="-1123967" y="8585658"/>
            <a:ext cx="20145627" cy="2061699"/>
            <a:chOff x="0" y="0"/>
            <a:chExt cx="19722817" cy="20184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722584" cy="2018150"/>
            </a:xfrm>
            <a:custGeom>
              <a:avLst/>
              <a:gdLst/>
              <a:ahLst/>
              <a:cxnLst/>
              <a:rect l="l" t="t" r="r" b="b"/>
              <a:pathLst>
                <a:path w="19722584" h="2018150">
                  <a:moveTo>
                    <a:pt x="19722584" y="0"/>
                  </a:moveTo>
                  <a:lnTo>
                    <a:pt x="0" y="0"/>
                  </a:lnTo>
                  <a:lnTo>
                    <a:pt x="0" y="2018150"/>
                  </a:lnTo>
                  <a:lnTo>
                    <a:pt x="19722584" y="2018150"/>
                  </a:lnTo>
                  <a:lnTo>
                    <a:pt x="19722584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0" name="Freeform 10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11" name="Group 11"/>
          <p:cNvGrpSpPr/>
          <p:nvPr/>
        </p:nvGrpSpPr>
        <p:grpSpPr>
          <a:xfrm>
            <a:off x="0" y="8585658"/>
            <a:ext cx="18288000" cy="1701342"/>
            <a:chOff x="0" y="0"/>
            <a:chExt cx="17904178" cy="166563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903966" cy="1665405"/>
            </a:xfrm>
            <a:custGeom>
              <a:avLst/>
              <a:gdLst/>
              <a:ahLst/>
              <a:cxnLst/>
              <a:rect l="l" t="t" r="r" b="b"/>
              <a:pathLst>
                <a:path w="17903966" h="1665405">
                  <a:moveTo>
                    <a:pt x="17903966" y="0"/>
                  </a:moveTo>
                  <a:lnTo>
                    <a:pt x="0" y="0"/>
                  </a:lnTo>
                  <a:lnTo>
                    <a:pt x="0" y="1665405"/>
                  </a:lnTo>
                  <a:lnTo>
                    <a:pt x="17903966" y="1665405"/>
                  </a:lnTo>
                  <a:lnTo>
                    <a:pt x="1790396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3" name="Freeform 13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4" name="Freeform 1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" b="-432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Freeform 15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69" r="-69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6" name="Freeform 16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7" name="Freeform 17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71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8" name="TextBox 18"/>
          <p:cNvSpPr txBox="1"/>
          <p:nvPr/>
        </p:nvSpPr>
        <p:spPr>
          <a:xfrm>
            <a:off x="7378803" y="2945849"/>
            <a:ext cx="10508789" cy="788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61"/>
              </a:lnSpc>
            </a:pPr>
            <a:r>
              <a:rPr lang="en-US" sz="6000" spc="172" dirty="0">
                <a:solidFill>
                  <a:srgbClr val="A76CAC"/>
                </a:solidFill>
                <a:latin typeface="Garet Bold"/>
              </a:rPr>
              <a:t>Any questions?</a:t>
            </a: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1EB1E810-94D5-6668-F288-E3A198E7CACA}"/>
              </a:ext>
            </a:extLst>
          </p:cNvPr>
          <p:cNvSpPr txBox="1"/>
          <p:nvPr/>
        </p:nvSpPr>
        <p:spPr>
          <a:xfrm>
            <a:off x="7378803" y="3924300"/>
            <a:ext cx="9002312" cy="3220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78"/>
              </a:lnSpc>
            </a:pPr>
            <a:r>
              <a:rPr lang="en-US" sz="2800" b="1" spc="137" dirty="0">
                <a:solidFill>
                  <a:srgbClr val="6BC5EE"/>
                </a:solidFill>
                <a:latin typeface="Montserrat Classic"/>
              </a:rPr>
              <a:t>Birgit Broekhoven</a:t>
            </a:r>
          </a:p>
          <a:p>
            <a:pPr algn="l">
              <a:lnSpc>
                <a:spcPts val="4278"/>
              </a:lnSpc>
            </a:pPr>
            <a:r>
              <a:rPr lang="en-US" sz="2800" b="1" spc="137" dirty="0">
                <a:solidFill>
                  <a:srgbClr val="6BC5EE"/>
                </a:solidFill>
                <a:latin typeface="Montserrat Classic"/>
              </a:rPr>
              <a:t>brh@rlvvc.nl </a:t>
            </a:r>
          </a:p>
          <a:p>
            <a:pPr algn="l">
              <a:lnSpc>
                <a:spcPts val="4278"/>
              </a:lnSpc>
            </a:pPr>
            <a:endParaRPr lang="en-US" sz="2800" b="1" spc="137" dirty="0">
              <a:solidFill>
                <a:srgbClr val="6BC5EE"/>
              </a:solidFill>
              <a:latin typeface="Montserrat Classic"/>
            </a:endParaRPr>
          </a:p>
          <a:p>
            <a:pPr algn="l">
              <a:lnSpc>
                <a:spcPts val="4278"/>
              </a:lnSpc>
            </a:pPr>
            <a:r>
              <a:rPr lang="en-US" sz="2800" b="1" spc="137" dirty="0">
                <a:solidFill>
                  <a:srgbClr val="6FB6A0"/>
                </a:solidFill>
                <a:latin typeface="Montserrat Classic"/>
              </a:rPr>
              <a:t>Lineke van Tricht </a:t>
            </a:r>
          </a:p>
          <a:p>
            <a:pPr algn="l">
              <a:lnSpc>
                <a:spcPts val="4278"/>
              </a:lnSpc>
            </a:pPr>
            <a:r>
              <a:rPr lang="en-US" sz="2800" b="1" spc="137" dirty="0">
                <a:solidFill>
                  <a:srgbClr val="6FB6A0"/>
                </a:solidFill>
                <a:latin typeface="Montserrat Classic"/>
              </a:rPr>
              <a:t>lineke@bureautalent.nl</a:t>
            </a:r>
          </a:p>
          <a:p>
            <a:pPr marL="342900" indent="-342900" algn="l">
              <a:lnSpc>
                <a:spcPts val="4278"/>
              </a:lnSpc>
              <a:buFont typeface="Arial" panose="020B0604020202020204" pitchFamily="34" charset="0"/>
              <a:buChar char="•"/>
            </a:pPr>
            <a:endParaRPr lang="en-US" sz="2000" spc="137" dirty="0">
              <a:solidFill>
                <a:srgbClr val="6FB6A0"/>
              </a:solidFill>
              <a:latin typeface="Montserrat Classic"/>
            </a:endParaRPr>
          </a:p>
        </p:txBody>
      </p:sp>
    </p:spTree>
    <p:extLst>
      <p:ext uri="{BB962C8B-B14F-4D97-AF65-F5344CB8AC3E}">
        <p14:creationId xmlns:p14="http://schemas.microsoft.com/office/powerpoint/2010/main" val="2164785522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192</Words>
  <Application>Microsoft Office PowerPoint</Application>
  <PresentationFormat>Aangepast</PresentationFormat>
  <Paragraphs>54</Paragraphs>
  <Slides>10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Calibri</vt:lpstr>
      <vt:lpstr>Montserrat Classic</vt:lpstr>
      <vt:lpstr>Aptos</vt:lpstr>
      <vt:lpstr>Garet Bold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 and Objectives</dc:title>
  <dc:creator>Suzanne Oskam</dc:creator>
  <cp:lastModifiedBy>Birgit Broekhoven</cp:lastModifiedBy>
  <cp:revision>4</cp:revision>
  <dcterms:created xsi:type="dcterms:W3CDTF">2006-08-16T00:00:00Z</dcterms:created>
  <dcterms:modified xsi:type="dcterms:W3CDTF">2026-07-22T12:22:30Z</dcterms:modified>
  <dc:identifier>DAGJKhXloF8</dc:identifier>
</cp:coreProperties>
</file>